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9" r:id="rId1"/>
  </p:sldMasterIdLst>
  <p:notesMasterIdLst>
    <p:notesMasterId r:id="rId14"/>
  </p:notesMasterIdLst>
  <p:sldIdLst>
    <p:sldId id="271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0" r:id="rId11"/>
    <p:sldId id="265" r:id="rId12"/>
    <p:sldId id="269" r:id="rId13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ina Turturica" initials="AT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84"/>
    <p:restoredTop sz="94694"/>
  </p:normalViewPr>
  <p:slideViewPr>
    <p:cSldViewPr snapToGrid="0">
      <p:cViewPr>
        <p:scale>
          <a:sx n="117" d="100"/>
          <a:sy n="117" d="100"/>
        </p:scale>
        <p:origin x="-108" y="-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84A4E0-1CD0-4A2D-9849-9574885B333D}" type="doc">
      <dgm:prSet loTypeId="urn:microsoft.com/office/officeart/2005/8/layout/vList2" loCatId="list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n-GB"/>
        </a:p>
      </dgm:t>
    </dgm:pt>
    <dgm:pt modelId="{06E220CA-5BE9-44FF-A5A5-EBF5C42A09BD}">
      <dgm:prSet phldrT="[Text]"/>
      <dgm:spPr/>
      <dgm:t>
        <a:bodyPr/>
        <a:lstStyle/>
        <a:p>
          <a:r>
            <a:rPr lang="x-none" dirty="0"/>
            <a:t>Venitul minim de incluziune are 2 componente: </a:t>
          </a:r>
          <a:endParaRPr lang="en-GB" dirty="0"/>
        </a:p>
      </dgm:t>
    </dgm:pt>
    <dgm:pt modelId="{E0B75590-1E79-4E8D-8FD4-9E5EBE098EE1}" type="parTrans" cxnId="{39542EFB-3FFB-4E32-96A8-D119B0037D01}">
      <dgm:prSet/>
      <dgm:spPr/>
      <dgm:t>
        <a:bodyPr/>
        <a:lstStyle/>
        <a:p>
          <a:endParaRPr lang="en-GB"/>
        </a:p>
      </dgm:t>
    </dgm:pt>
    <dgm:pt modelId="{091E4EE8-A01C-4071-9960-7546B1903174}" type="sibTrans" cxnId="{39542EFB-3FFB-4E32-96A8-D119B0037D01}">
      <dgm:prSet/>
      <dgm:spPr/>
      <dgm:t>
        <a:bodyPr/>
        <a:lstStyle/>
        <a:p>
          <a:endParaRPr lang="en-GB"/>
        </a:p>
      </dgm:t>
    </dgm:pt>
    <dgm:pt modelId="{246BD7B0-3467-4CE6-92F8-4493DE99D620}">
      <dgm:prSet phldrT="[Text]"/>
      <dgm:spPr/>
      <dgm:t>
        <a:bodyPr/>
        <a:lstStyle/>
        <a:p>
          <a:r>
            <a:rPr lang="ro-RO" b="1" dirty="0">
              <a:latin typeface="Calibri" panose="020F0502020204030204" pitchFamily="34" charset="0"/>
              <a:cs typeface="Calibri" panose="020F0502020204030204" pitchFamily="34" charset="0"/>
            </a:rPr>
            <a:t>Ajutorul de incluziune</a:t>
          </a:r>
          <a:endParaRPr lang="en-GB" dirty="0"/>
        </a:p>
      </dgm:t>
    </dgm:pt>
    <dgm:pt modelId="{EF349688-3F20-4913-9F56-AE3F552C1D4A}" type="parTrans" cxnId="{9A167F8F-7ECA-420B-960C-2E51FAAC147E}">
      <dgm:prSet/>
      <dgm:spPr/>
      <dgm:t>
        <a:bodyPr/>
        <a:lstStyle/>
        <a:p>
          <a:endParaRPr lang="en-GB"/>
        </a:p>
      </dgm:t>
    </dgm:pt>
    <dgm:pt modelId="{A8DFD1D0-BA87-4B16-B059-DE1D91D63012}" type="sibTrans" cxnId="{9A167F8F-7ECA-420B-960C-2E51FAAC147E}">
      <dgm:prSet/>
      <dgm:spPr/>
      <dgm:t>
        <a:bodyPr/>
        <a:lstStyle/>
        <a:p>
          <a:endParaRPr lang="en-GB"/>
        </a:p>
      </dgm:t>
    </dgm:pt>
    <dgm:pt modelId="{1DAD9D5D-0554-4C51-BFFC-68898EDD3B88}">
      <dgm:prSet phldrT="[Text]" custT="1"/>
      <dgm:spPr/>
      <dgm:t>
        <a:bodyPr/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30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venir Next LT Pro Light"/>
              <a:ea typeface="+mn-ea"/>
              <a:cs typeface="+mn-cs"/>
            </a:rPr>
            <a:t>Măsuri de asistenta socială complementare:</a:t>
          </a:r>
          <a:endParaRPr lang="en-GB" sz="300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Avenir Next LT Pro Light"/>
            <a:ea typeface="+mn-ea"/>
            <a:cs typeface="+mn-cs"/>
          </a:endParaRPr>
        </a:p>
      </dgm:t>
    </dgm:pt>
    <dgm:pt modelId="{45158200-DDC9-4BD5-BB80-C4D788F78A82}" type="parTrans" cxnId="{52B8C8F8-B419-4B91-BF92-116141C1ADC5}">
      <dgm:prSet/>
      <dgm:spPr/>
      <dgm:t>
        <a:bodyPr/>
        <a:lstStyle/>
        <a:p>
          <a:endParaRPr lang="en-GB"/>
        </a:p>
      </dgm:t>
    </dgm:pt>
    <dgm:pt modelId="{7068E724-F071-438E-B5A7-B1D1C5C95405}" type="sibTrans" cxnId="{52B8C8F8-B419-4B91-BF92-116141C1ADC5}">
      <dgm:prSet/>
      <dgm:spPr/>
      <dgm:t>
        <a:bodyPr/>
        <a:lstStyle/>
        <a:p>
          <a:endParaRPr lang="en-GB"/>
        </a:p>
      </dgm:t>
    </dgm:pt>
    <dgm:pt modelId="{61A586B8-689B-4A7B-91C9-114F20222A1B}">
      <dgm:prSet phldrT="[Text]"/>
      <dgm:spPr/>
      <dgm:t>
        <a:bodyPr/>
        <a:lstStyle/>
        <a:p>
          <a:r>
            <a:rPr lang="ro-RO" b="1" dirty="0">
              <a:latin typeface="Calibri" panose="020F0502020204030204" pitchFamily="34" charset="0"/>
              <a:cs typeface="Calibri" panose="020F0502020204030204" pitchFamily="34" charset="0"/>
            </a:rPr>
            <a:t>Stimulente</a:t>
          </a:r>
          <a:endParaRPr lang="en-GB" dirty="0"/>
        </a:p>
      </dgm:t>
    </dgm:pt>
    <dgm:pt modelId="{DD9698FC-E313-4C63-AF0A-FA35097BAB57}" type="parTrans" cxnId="{4E782193-29C8-4837-AF7A-1461CFE0C36A}">
      <dgm:prSet/>
      <dgm:spPr/>
      <dgm:t>
        <a:bodyPr/>
        <a:lstStyle/>
        <a:p>
          <a:endParaRPr lang="en-GB"/>
        </a:p>
      </dgm:t>
    </dgm:pt>
    <dgm:pt modelId="{96E3398D-4402-4BF3-BEAF-0F1759F6F412}" type="sibTrans" cxnId="{4E782193-29C8-4837-AF7A-1461CFE0C36A}">
      <dgm:prSet/>
      <dgm:spPr/>
      <dgm:t>
        <a:bodyPr/>
        <a:lstStyle/>
        <a:p>
          <a:endParaRPr lang="en-GB"/>
        </a:p>
      </dgm:t>
    </dgm:pt>
    <dgm:pt modelId="{EF43A435-2DD2-4A0E-81FE-EC465BA56013}">
      <dgm:prSet/>
      <dgm:spPr/>
      <dgm:t>
        <a:bodyPr/>
        <a:lstStyle/>
        <a:p>
          <a:r>
            <a:rPr lang="ro-RO" b="1" dirty="0">
              <a:latin typeface="Calibri" panose="020F0502020204030204" pitchFamily="34" charset="0"/>
              <a:cs typeface="Calibri" panose="020F0502020204030204" pitchFamily="34" charset="0"/>
            </a:rPr>
            <a:t>Ajutorul pentru familiile cu copii</a:t>
          </a:r>
        </a:p>
      </dgm:t>
    </dgm:pt>
    <dgm:pt modelId="{1B1905D2-7673-41A7-839A-BE0837E0ABD9}" type="parTrans" cxnId="{5A7EDA66-F91E-4425-A467-88579475A119}">
      <dgm:prSet/>
      <dgm:spPr/>
      <dgm:t>
        <a:bodyPr/>
        <a:lstStyle/>
        <a:p>
          <a:endParaRPr lang="en-GB"/>
        </a:p>
      </dgm:t>
    </dgm:pt>
    <dgm:pt modelId="{3D384D81-D074-40BB-98B1-F444A069CA04}" type="sibTrans" cxnId="{5A7EDA66-F91E-4425-A467-88579475A119}">
      <dgm:prSet/>
      <dgm:spPr/>
      <dgm:t>
        <a:bodyPr/>
        <a:lstStyle/>
        <a:p>
          <a:endParaRPr lang="en-GB"/>
        </a:p>
      </dgm:t>
    </dgm:pt>
    <dgm:pt modelId="{2F914B60-9A6B-48AF-B94D-337C5F7FA7CD}">
      <dgm:prSet/>
      <dgm:spPr/>
      <dgm:t>
        <a:bodyPr/>
        <a:lstStyle/>
        <a:p>
          <a:r>
            <a:rPr lang="ro-RO" b="1" dirty="0">
              <a:latin typeface="Calibri" panose="020F0502020204030204" pitchFamily="34" charset="0"/>
              <a:cs typeface="Calibri" panose="020F0502020204030204" pitchFamily="34" charset="0"/>
            </a:rPr>
            <a:t>Facilități contributive</a:t>
          </a:r>
        </a:p>
      </dgm:t>
    </dgm:pt>
    <dgm:pt modelId="{54FD18B8-9631-40B9-BC1A-5267D933629A}" type="parTrans" cxnId="{899A4073-93A5-4498-86FE-2D625121E7FE}">
      <dgm:prSet/>
      <dgm:spPr/>
      <dgm:t>
        <a:bodyPr/>
        <a:lstStyle/>
        <a:p>
          <a:endParaRPr lang="en-GB"/>
        </a:p>
      </dgm:t>
    </dgm:pt>
    <dgm:pt modelId="{B4A73DAE-EAEF-4D30-95AE-1225B5BB5897}" type="sibTrans" cxnId="{899A4073-93A5-4498-86FE-2D625121E7FE}">
      <dgm:prSet/>
      <dgm:spPr/>
      <dgm:t>
        <a:bodyPr/>
        <a:lstStyle/>
        <a:p>
          <a:endParaRPr lang="en-GB"/>
        </a:p>
      </dgm:t>
    </dgm:pt>
    <dgm:pt modelId="{A2EB4FF9-73F2-4AD1-AFF0-5F701E967491}">
      <dgm:prSet/>
      <dgm:spPr/>
      <dgm:t>
        <a:bodyPr/>
        <a:lstStyle/>
        <a:p>
          <a:r>
            <a:rPr lang="ro-RO" b="1" dirty="0">
              <a:latin typeface="Calibri" panose="020F0502020204030204" pitchFamily="34" charset="0"/>
              <a:cs typeface="Calibri" panose="020F0502020204030204" pitchFamily="34" charset="0"/>
            </a:rPr>
            <a:t>Alte drepturi complementare</a:t>
          </a:r>
        </a:p>
      </dgm:t>
    </dgm:pt>
    <dgm:pt modelId="{931E7F15-9770-4A2F-8642-BABBA3EB9DCC}" type="parTrans" cxnId="{DC0F5111-10D6-4562-A83B-3806FEE591D7}">
      <dgm:prSet/>
      <dgm:spPr/>
      <dgm:t>
        <a:bodyPr/>
        <a:lstStyle/>
        <a:p>
          <a:endParaRPr lang="en-GB"/>
        </a:p>
      </dgm:t>
    </dgm:pt>
    <dgm:pt modelId="{BA6114B6-68F4-41B5-8D06-07F3969598AC}" type="sibTrans" cxnId="{DC0F5111-10D6-4562-A83B-3806FEE591D7}">
      <dgm:prSet/>
      <dgm:spPr/>
      <dgm:t>
        <a:bodyPr/>
        <a:lstStyle/>
        <a:p>
          <a:endParaRPr lang="en-GB"/>
        </a:p>
      </dgm:t>
    </dgm:pt>
    <dgm:pt modelId="{62DE7C65-8142-4A16-A102-BE78487901F3}" type="pres">
      <dgm:prSet presAssocID="{8484A4E0-1CD0-4A2D-9849-9574885B333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FB8C11E5-B374-4674-971C-A0BED06A0361}" type="pres">
      <dgm:prSet presAssocID="{06E220CA-5BE9-44FF-A5A5-EBF5C42A09BD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DDB2970-0821-4837-BB12-7D967A39EC6E}" type="pres">
      <dgm:prSet presAssocID="{06E220CA-5BE9-44FF-A5A5-EBF5C42A09BD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251D9C8-502C-4D85-95F4-1F6EC925E9D3}" type="pres">
      <dgm:prSet presAssocID="{1DAD9D5D-0554-4C51-BFFC-68898EDD3B88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484E5A7-8A5F-4986-BBBB-FF1ECB52ACAC}" type="pres">
      <dgm:prSet presAssocID="{1DAD9D5D-0554-4C51-BFFC-68898EDD3B88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AF7AA3D2-5D7C-4575-89F6-17213886E90A}" type="presOf" srcId="{A2EB4FF9-73F2-4AD1-AFF0-5F701E967491}" destId="{F484E5A7-8A5F-4986-BBBB-FF1ECB52ACAC}" srcOrd="0" destOrd="2" presId="urn:microsoft.com/office/officeart/2005/8/layout/vList2"/>
    <dgm:cxn modelId="{591608D0-A442-492C-A9BA-4B61F235F6F6}" type="presOf" srcId="{61A586B8-689B-4A7B-91C9-114F20222A1B}" destId="{F484E5A7-8A5F-4986-BBBB-FF1ECB52ACAC}" srcOrd="0" destOrd="0" presId="urn:microsoft.com/office/officeart/2005/8/layout/vList2"/>
    <dgm:cxn modelId="{C2002BA8-F421-419A-A17D-88E7CCB71D82}" type="presOf" srcId="{246BD7B0-3467-4CE6-92F8-4493DE99D620}" destId="{8DDB2970-0821-4837-BB12-7D967A39EC6E}" srcOrd="0" destOrd="0" presId="urn:microsoft.com/office/officeart/2005/8/layout/vList2"/>
    <dgm:cxn modelId="{899A4073-93A5-4498-86FE-2D625121E7FE}" srcId="{1DAD9D5D-0554-4C51-BFFC-68898EDD3B88}" destId="{2F914B60-9A6B-48AF-B94D-337C5F7FA7CD}" srcOrd="1" destOrd="0" parTransId="{54FD18B8-9631-40B9-BC1A-5267D933629A}" sibTransId="{B4A73DAE-EAEF-4D30-95AE-1225B5BB5897}"/>
    <dgm:cxn modelId="{9A167F8F-7ECA-420B-960C-2E51FAAC147E}" srcId="{06E220CA-5BE9-44FF-A5A5-EBF5C42A09BD}" destId="{246BD7B0-3467-4CE6-92F8-4493DE99D620}" srcOrd="0" destOrd="0" parTransId="{EF349688-3F20-4913-9F56-AE3F552C1D4A}" sibTransId="{A8DFD1D0-BA87-4B16-B059-DE1D91D63012}"/>
    <dgm:cxn modelId="{52B8C8F8-B419-4B91-BF92-116141C1ADC5}" srcId="{8484A4E0-1CD0-4A2D-9849-9574885B333D}" destId="{1DAD9D5D-0554-4C51-BFFC-68898EDD3B88}" srcOrd="1" destOrd="0" parTransId="{45158200-DDC9-4BD5-BB80-C4D788F78A82}" sibTransId="{7068E724-F071-438E-B5A7-B1D1C5C95405}"/>
    <dgm:cxn modelId="{CC77CE0E-799E-4626-9851-852BAD0464EE}" type="presOf" srcId="{2F914B60-9A6B-48AF-B94D-337C5F7FA7CD}" destId="{F484E5A7-8A5F-4986-BBBB-FF1ECB52ACAC}" srcOrd="0" destOrd="1" presId="urn:microsoft.com/office/officeart/2005/8/layout/vList2"/>
    <dgm:cxn modelId="{DC0F5111-10D6-4562-A83B-3806FEE591D7}" srcId="{1DAD9D5D-0554-4C51-BFFC-68898EDD3B88}" destId="{A2EB4FF9-73F2-4AD1-AFF0-5F701E967491}" srcOrd="2" destOrd="0" parTransId="{931E7F15-9770-4A2F-8642-BABBA3EB9DCC}" sibTransId="{BA6114B6-68F4-41B5-8D06-07F3969598AC}"/>
    <dgm:cxn modelId="{39542EFB-3FFB-4E32-96A8-D119B0037D01}" srcId="{8484A4E0-1CD0-4A2D-9849-9574885B333D}" destId="{06E220CA-5BE9-44FF-A5A5-EBF5C42A09BD}" srcOrd="0" destOrd="0" parTransId="{E0B75590-1E79-4E8D-8FD4-9E5EBE098EE1}" sibTransId="{091E4EE8-A01C-4071-9960-7546B1903174}"/>
    <dgm:cxn modelId="{459A2EEB-66C2-42F9-895C-F2E856F378C0}" type="presOf" srcId="{8484A4E0-1CD0-4A2D-9849-9574885B333D}" destId="{62DE7C65-8142-4A16-A102-BE78487901F3}" srcOrd="0" destOrd="0" presId="urn:microsoft.com/office/officeart/2005/8/layout/vList2"/>
    <dgm:cxn modelId="{8F6E647D-4D30-42E8-A0D6-72581B9C9FBA}" type="presOf" srcId="{EF43A435-2DD2-4A0E-81FE-EC465BA56013}" destId="{8DDB2970-0821-4837-BB12-7D967A39EC6E}" srcOrd="0" destOrd="1" presId="urn:microsoft.com/office/officeart/2005/8/layout/vList2"/>
    <dgm:cxn modelId="{0E8B31DA-18FD-48D3-856C-3CF748AF5042}" type="presOf" srcId="{06E220CA-5BE9-44FF-A5A5-EBF5C42A09BD}" destId="{FB8C11E5-B374-4674-971C-A0BED06A0361}" srcOrd="0" destOrd="0" presId="urn:microsoft.com/office/officeart/2005/8/layout/vList2"/>
    <dgm:cxn modelId="{4E782193-29C8-4837-AF7A-1461CFE0C36A}" srcId="{1DAD9D5D-0554-4C51-BFFC-68898EDD3B88}" destId="{61A586B8-689B-4A7B-91C9-114F20222A1B}" srcOrd="0" destOrd="0" parTransId="{DD9698FC-E313-4C63-AF0A-FA35097BAB57}" sibTransId="{96E3398D-4402-4BF3-BEAF-0F1759F6F412}"/>
    <dgm:cxn modelId="{5A7EDA66-F91E-4425-A467-88579475A119}" srcId="{06E220CA-5BE9-44FF-A5A5-EBF5C42A09BD}" destId="{EF43A435-2DD2-4A0E-81FE-EC465BA56013}" srcOrd="1" destOrd="0" parTransId="{1B1905D2-7673-41A7-839A-BE0837E0ABD9}" sibTransId="{3D384D81-D074-40BB-98B1-F444A069CA04}"/>
    <dgm:cxn modelId="{D47B3AD8-627E-4EB1-8950-0EEAA939953A}" type="presOf" srcId="{1DAD9D5D-0554-4C51-BFFC-68898EDD3B88}" destId="{4251D9C8-502C-4D85-95F4-1F6EC925E9D3}" srcOrd="0" destOrd="0" presId="urn:microsoft.com/office/officeart/2005/8/layout/vList2"/>
    <dgm:cxn modelId="{BD929E60-21C0-4CD1-946C-0F9BCE7BEF45}" type="presParOf" srcId="{62DE7C65-8142-4A16-A102-BE78487901F3}" destId="{FB8C11E5-B374-4674-971C-A0BED06A0361}" srcOrd="0" destOrd="0" presId="urn:microsoft.com/office/officeart/2005/8/layout/vList2"/>
    <dgm:cxn modelId="{20CEF4DB-CFD0-40F5-AF20-A503B32DD86D}" type="presParOf" srcId="{62DE7C65-8142-4A16-A102-BE78487901F3}" destId="{8DDB2970-0821-4837-BB12-7D967A39EC6E}" srcOrd="1" destOrd="0" presId="urn:microsoft.com/office/officeart/2005/8/layout/vList2"/>
    <dgm:cxn modelId="{24E99D8D-399E-4BC3-BA4C-7688A9835105}" type="presParOf" srcId="{62DE7C65-8142-4A16-A102-BE78487901F3}" destId="{4251D9C8-502C-4D85-95F4-1F6EC925E9D3}" srcOrd="2" destOrd="0" presId="urn:microsoft.com/office/officeart/2005/8/layout/vList2"/>
    <dgm:cxn modelId="{F78C8A10-061C-45A9-A250-542826DC4000}" type="presParOf" srcId="{62DE7C65-8142-4A16-A102-BE78487901F3}" destId="{F484E5A7-8A5F-4986-BBBB-FF1ECB52ACAC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699A105-0F3B-4836-80C0-FE2036D056AD}" type="doc">
      <dgm:prSet loTypeId="urn:diagrams.loki3.com/BracketList" loCatId="list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n-GB"/>
        </a:p>
      </dgm:t>
    </dgm:pt>
    <dgm:pt modelId="{527026DF-4B3F-4C7E-9FB6-6E6EB2F431A8}">
      <dgm:prSet phldrT="[Text]" custT="1"/>
      <dgm:spPr/>
      <dgm:t>
        <a:bodyPr/>
        <a:lstStyle/>
        <a:p>
          <a:r>
            <a:rPr lang="x-none" sz="1800" b="1" dirty="0"/>
            <a:t>Bunuri imobile</a:t>
          </a:r>
          <a:endParaRPr lang="en-GB" sz="1800" b="1" dirty="0"/>
        </a:p>
      </dgm:t>
    </dgm:pt>
    <dgm:pt modelId="{AEEE0BBE-E20F-4F78-975F-1744031AA72F}" type="parTrans" cxnId="{32CE9AB3-A7D7-4308-85BB-A5E99391CC3C}">
      <dgm:prSet/>
      <dgm:spPr/>
      <dgm:t>
        <a:bodyPr/>
        <a:lstStyle/>
        <a:p>
          <a:endParaRPr lang="en-GB"/>
        </a:p>
      </dgm:t>
    </dgm:pt>
    <dgm:pt modelId="{07FBAFFF-D777-40BD-9D22-9B88BBAC0422}" type="sibTrans" cxnId="{32CE9AB3-A7D7-4308-85BB-A5E99391CC3C}">
      <dgm:prSet/>
      <dgm:spPr/>
      <dgm:t>
        <a:bodyPr/>
        <a:lstStyle/>
        <a:p>
          <a:endParaRPr lang="en-GB"/>
        </a:p>
      </dgm:t>
    </dgm:pt>
    <dgm:pt modelId="{C0E80238-168B-4DA5-9C83-11B6A3AF9F03}">
      <dgm:prSet phldrT="[Text]" custT="1"/>
      <dgm:spPr/>
      <dgm:t>
        <a:bodyPr/>
        <a:lstStyle/>
        <a:p>
          <a:r>
            <a:rPr lang="en-US" sz="1600" b="1" dirty="0" err="1">
              <a:solidFill>
                <a:schemeClr val="accent5"/>
              </a:solidFill>
            </a:rPr>
            <a:t>Clădiri</a:t>
          </a:r>
          <a:r>
            <a:rPr lang="en-US" sz="1600" b="1" dirty="0">
              <a:solidFill>
                <a:schemeClr val="accent5"/>
              </a:solidFill>
            </a:rPr>
            <a:t>, </a:t>
          </a:r>
          <a:r>
            <a:rPr lang="en-US" sz="1600" b="1" dirty="0" err="1">
              <a:solidFill>
                <a:schemeClr val="accent5"/>
              </a:solidFill>
            </a:rPr>
            <a:t>alte</a:t>
          </a:r>
          <a:r>
            <a:rPr lang="en-US" sz="1600" b="1" dirty="0">
              <a:solidFill>
                <a:schemeClr val="accent5"/>
              </a:solidFill>
            </a:rPr>
            <a:t> </a:t>
          </a:r>
          <a:r>
            <a:rPr lang="en-US" sz="1600" b="1" dirty="0" err="1">
              <a:solidFill>
                <a:schemeClr val="accent5"/>
              </a:solidFill>
            </a:rPr>
            <a:t>spaţii</a:t>
          </a:r>
          <a:r>
            <a:rPr lang="en-US" sz="1600" b="1" dirty="0">
              <a:solidFill>
                <a:schemeClr val="accent5"/>
              </a:solidFill>
            </a:rPr>
            <a:t> locative </a:t>
          </a:r>
          <a:r>
            <a:rPr lang="en-US" sz="1600" b="1" dirty="0" err="1">
              <a:solidFill>
                <a:schemeClr val="accent5"/>
              </a:solidFill>
            </a:rPr>
            <a:t>în</a:t>
          </a:r>
          <a:r>
            <a:rPr lang="en-US" sz="1600" b="1" dirty="0">
              <a:solidFill>
                <a:schemeClr val="accent5"/>
              </a:solidFill>
            </a:rPr>
            <a:t> afara </a:t>
          </a:r>
          <a:r>
            <a:rPr lang="en-US" sz="1600" b="1" dirty="0" err="1">
              <a:solidFill>
                <a:schemeClr val="accent5"/>
              </a:solidFill>
            </a:rPr>
            <a:t>locuinţei</a:t>
          </a:r>
          <a:r>
            <a:rPr lang="en-US" sz="1600" b="1" dirty="0">
              <a:solidFill>
                <a:schemeClr val="accent5"/>
              </a:solidFill>
            </a:rPr>
            <a:t> de </a:t>
          </a:r>
          <a:r>
            <a:rPr lang="en-US" sz="1600" b="1" dirty="0" err="1">
              <a:solidFill>
                <a:schemeClr val="accent5"/>
              </a:solidFill>
            </a:rPr>
            <a:t>domiciliu</a:t>
          </a:r>
          <a:r>
            <a:rPr lang="en-US" sz="1600" b="1" dirty="0"/>
            <a:t>, precum </a:t>
          </a:r>
          <a:r>
            <a:rPr lang="en-US" sz="1600" b="1" dirty="0" err="1"/>
            <a:t>şi</a:t>
          </a:r>
          <a:r>
            <a:rPr lang="en-US" sz="1600" b="1" dirty="0"/>
            <a:t> </a:t>
          </a:r>
          <a:r>
            <a:rPr lang="en-US" sz="1600" b="1" dirty="0" err="1"/>
            <a:t>terenuri</a:t>
          </a:r>
          <a:r>
            <a:rPr lang="en-US" sz="1600" b="1" dirty="0"/>
            <a:t> situate </a:t>
          </a:r>
          <a:r>
            <a:rPr lang="en-US" sz="1600" b="1" dirty="0" err="1"/>
            <a:t>în</a:t>
          </a:r>
          <a:r>
            <a:rPr lang="en-US" sz="1600" b="1" dirty="0"/>
            <a:t> </a:t>
          </a:r>
          <a:r>
            <a:rPr lang="en-US" sz="1600" b="1" dirty="0" err="1"/>
            <a:t>intravilan</a:t>
          </a:r>
          <a:r>
            <a:rPr lang="en-US" sz="1600" b="1" dirty="0"/>
            <a:t> cu </a:t>
          </a:r>
          <a:r>
            <a:rPr lang="en-US" sz="1600" b="1" dirty="0" err="1"/>
            <a:t>suprafaţa</a:t>
          </a:r>
          <a:r>
            <a:rPr lang="en-US" sz="1600" b="1" dirty="0"/>
            <a:t> de </a:t>
          </a:r>
          <a:r>
            <a:rPr lang="en-US" sz="1600" b="1" dirty="0" err="1"/>
            <a:t>peste</a:t>
          </a:r>
          <a:r>
            <a:rPr lang="en-US" sz="1600" b="1" dirty="0"/>
            <a:t> 1.200 </a:t>
          </a:r>
          <a:r>
            <a:rPr lang="en-US" sz="1600" b="1" dirty="0" err="1"/>
            <a:t>mp</a:t>
          </a:r>
          <a:r>
            <a:rPr lang="en-US" sz="1600" b="1" dirty="0"/>
            <a:t> </a:t>
          </a:r>
          <a:r>
            <a:rPr lang="en-US" sz="1600" b="1" dirty="0" err="1"/>
            <a:t>în</a:t>
          </a:r>
          <a:r>
            <a:rPr lang="en-US" sz="1600" b="1" dirty="0"/>
            <a:t> zona </a:t>
          </a:r>
          <a:r>
            <a:rPr lang="en-US" sz="1600" b="1" dirty="0" err="1"/>
            <a:t>urbană</a:t>
          </a:r>
          <a:r>
            <a:rPr lang="en-US" sz="1600" b="1" dirty="0"/>
            <a:t> </a:t>
          </a:r>
          <a:r>
            <a:rPr lang="en-US" sz="1600" b="1" dirty="0" err="1"/>
            <a:t>şi</a:t>
          </a:r>
          <a:r>
            <a:rPr lang="en-US" sz="1600" b="1" dirty="0"/>
            <a:t> 2.500 </a:t>
          </a:r>
          <a:r>
            <a:rPr lang="en-US" sz="1600" b="1" dirty="0" err="1"/>
            <a:t>mp</a:t>
          </a:r>
          <a:r>
            <a:rPr lang="en-US" sz="1600" b="1" dirty="0"/>
            <a:t> </a:t>
          </a:r>
          <a:r>
            <a:rPr lang="en-US" sz="1600" b="1" dirty="0" err="1"/>
            <a:t>în</a:t>
          </a:r>
          <a:r>
            <a:rPr lang="en-US" sz="1600" b="1" dirty="0"/>
            <a:t> zona </a:t>
          </a:r>
          <a:r>
            <a:rPr lang="en-US" sz="1600" b="1" dirty="0" err="1"/>
            <a:t>rurală</a:t>
          </a:r>
          <a:r>
            <a:rPr lang="en-US" sz="1600" b="1" dirty="0"/>
            <a:t>, </a:t>
          </a:r>
          <a:r>
            <a:rPr lang="en-US" sz="1600" b="1" dirty="0" err="1"/>
            <a:t>în</a:t>
          </a:r>
          <a:r>
            <a:rPr lang="en-US" sz="1600" b="1" dirty="0"/>
            <a:t> afara </a:t>
          </a:r>
          <a:r>
            <a:rPr lang="en-US" sz="1600" b="1" dirty="0" err="1"/>
            <a:t>terenurilor</a:t>
          </a:r>
          <a:r>
            <a:rPr lang="en-US" sz="1600" b="1" dirty="0"/>
            <a:t> de </a:t>
          </a:r>
          <a:r>
            <a:rPr lang="en-US" sz="1600" b="1" dirty="0" err="1"/>
            <a:t>împrejmuire</a:t>
          </a:r>
          <a:r>
            <a:rPr lang="en-US" sz="1600" b="1" dirty="0"/>
            <a:t> a </a:t>
          </a:r>
          <a:r>
            <a:rPr lang="en-US" sz="1600" b="1" dirty="0" err="1"/>
            <a:t>locuinţei</a:t>
          </a:r>
          <a:r>
            <a:rPr lang="en-US" sz="1600" b="1" dirty="0"/>
            <a:t> </a:t>
          </a:r>
          <a:r>
            <a:rPr lang="en-US" sz="1600" b="1" dirty="0" err="1"/>
            <a:t>şi</a:t>
          </a:r>
          <a:r>
            <a:rPr lang="en-US" sz="1600" b="1" dirty="0"/>
            <a:t> a </a:t>
          </a:r>
          <a:r>
            <a:rPr lang="en-US" sz="1600" b="1" dirty="0" err="1"/>
            <a:t>curţii</a:t>
          </a:r>
          <a:r>
            <a:rPr lang="en-US" sz="1600" b="1" dirty="0"/>
            <a:t> </a:t>
          </a:r>
          <a:r>
            <a:rPr lang="en-US" sz="1600" b="1" dirty="0" err="1"/>
            <a:t>aferente</a:t>
          </a:r>
          <a:r>
            <a:rPr lang="x-none" sz="1600" b="1" dirty="0"/>
            <a:t>.</a:t>
          </a:r>
          <a:endParaRPr lang="en-GB" sz="1600" dirty="0"/>
        </a:p>
      </dgm:t>
    </dgm:pt>
    <dgm:pt modelId="{B4BB68D2-7265-421D-9DE6-6551485BA1EA}" type="parTrans" cxnId="{EB6944BA-9D3C-4FA9-A3C2-7B9222FF241B}">
      <dgm:prSet/>
      <dgm:spPr/>
      <dgm:t>
        <a:bodyPr/>
        <a:lstStyle/>
        <a:p>
          <a:endParaRPr lang="en-GB"/>
        </a:p>
      </dgm:t>
    </dgm:pt>
    <dgm:pt modelId="{2EF066CF-7FE9-4DB7-89E2-23CB8493A926}" type="sibTrans" cxnId="{EB6944BA-9D3C-4FA9-A3C2-7B9222FF241B}">
      <dgm:prSet/>
      <dgm:spPr/>
      <dgm:t>
        <a:bodyPr/>
        <a:lstStyle/>
        <a:p>
          <a:endParaRPr lang="en-GB"/>
        </a:p>
      </dgm:t>
    </dgm:pt>
    <dgm:pt modelId="{2DC668C6-20C7-413C-9F21-38B982C3D0A5}">
      <dgm:prSet phldrT="[Text]" custT="1"/>
      <dgm:spPr/>
      <dgm:t>
        <a:bodyPr/>
        <a:lstStyle/>
        <a:p>
          <a:r>
            <a:rPr lang="x-none" sz="1800" b="1" dirty="0"/>
            <a:t>Bunuri mobile</a:t>
          </a:r>
          <a:endParaRPr lang="en-GB" sz="1800" b="1" dirty="0"/>
        </a:p>
      </dgm:t>
    </dgm:pt>
    <dgm:pt modelId="{A9F6561A-31AB-41E7-ACD7-EC56BE3114B9}" type="parTrans" cxnId="{78A84BC8-C73B-4336-AB57-39656F287AA5}">
      <dgm:prSet/>
      <dgm:spPr/>
      <dgm:t>
        <a:bodyPr/>
        <a:lstStyle/>
        <a:p>
          <a:endParaRPr lang="en-GB"/>
        </a:p>
      </dgm:t>
    </dgm:pt>
    <dgm:pt modelId="{81A6310D-1C36-4BAD-AEC6-D1167E0E0D16}" type="sibTrans" cxnId="{78A84BC8-C73B-4336-AB57-39656F287AA5}">
      <dgm:prSet/>
      <dgm:spPr/>
      <dgm:t>
        <a:bodyPr/>
        <a:lstStyle/>
        <a:p>
          <a:endParaRPr lang="en-GB"/>
        </a:p>
      </dgm:t>
    </dgm:pt>
    <dgm:pt modelId="{530F6FAB-BAF5-4D32-A25F-4E72B01F903E}">
      <dgm:prSet phldrT="[Text]" custT="1"/>
      <dgm:spPr/>
      <dgm:t>
        <a:bodyPr/>
        <a:lstStyle/>
        <a:p>
          <a:r>
            <a:rPr lang="en-US" sz="1600" b="1" dirty="0">
              <a:solidFill>
                <a:schemeClr val="accent5"/>
              </a:solidFill>
            </a:rPr>
            <a:t>Mai </a:t>
          </a:r>
          <a:r>
            <a:rPr lang="en-US" sz="1600" b="1" dirty="0" err="1">
              <a:solidFill>
                <a:schemeClr val="accent5"/>
              </a:solidFill>
            </a:rPr>
            <a:t>mult</a:t>
          </a:r>
          <a:r>
            <a:rPr lang="en-US" sz="1600" b="1" dirty="0">
              <a:solidFill>
                <a:schemeClr val="accent5"/>
              </a:solidFill>
            </a:rPr>
            <a:t> de un </a:t>
          </a:r>
          <a:r>
            <a:rPr lang="en-US" sz="1600" b="1" dirty="0" err="1">
              <a:solidFill>
                <a:schemeClr val="accent5"/>
              </a:solidFill>
            </a:rPr>
            <a:t>vehicul</a:t>
          </a:r>
          <a:r>
            <a:rPr lang="en-US" sz="1600" b="1" dirty="0">
              <a:solidFill>
                <a:schemeClr val="accent5"/>
              </a:solidFill>
            </a:rPr>
            <a:t> cu o </a:t>
          </a:r>
          <a:r>
            <a:rPr lang="en-US" sz="1600" b="1" dirty="0" err="1">
              <a:solidFill>
                <a:schemeClr val="accent5"/>
              </a:solidFill>
            </a:rPr>
            <a:t>vechime</a:t>
          </a:r>
          <a:r>
            <a:rPr lang="en-US" sz="1600" b="1" dirty="0">
              <a:solidFill>
                <a:schemeClr val="accent5"/>
              </a:solidFill>
            </a:rPr>
            <a:t> </a:t>
          </a:r>
          <a:r>
            <a:rPr lang="en-US" sz="1600" b="1" dirty="0" err="1">
              <a:solidFill>
                <a:schemeClr val="accent5"/>
              </a:solidFill>
            </a:rPr>
            <a:t>mai</a:t>
          </a:r>
          <a:r>
            <a:rPr lang="en-US" sz="1600" b="1" dirty="0">
              <a:solidFill>
                <a:schemeClr val="accent5"/>
              </a:solidFill>
            </a:rPr>
            <a:t> mare de 10 ani</a:t>
          </a:r>
          <a:r>
            <a:rPr lang="en-US" sz="1600" b="1" dirty="0"/>
            <a:t>, cu </a:t>
          </a:r>
          <a:r>
            <a:rPr lang="en-US" sz="1600" b="1" dirty="0" err="1"/>
            <a:t>drept</a:t>
          </a:r>
          <a:r>
            <a:rPr lang="en-US" sz="1600" b="1" dirty="0"/>
            <a:t> de </a:t>
          </a:r>
          <a:r>
            <a:rPr lang="en-US" sz="1600" b="1" dirty="0" err="1"/>
            <a:t>circulaţie</a:t>
          </a:r>
          <a:r>
            <a:rPr lang="en-US" sz="1600" b="1" dirty="0"/>
            <a:t> pe </a:t>
          </a:r>
          <a:r>
            <a:rPr lang="en-US" sz="1600" b="1" dirty="0" err="1"/>
            <a:t>drumurile</a:t>
          </a:r>
          <a:r>
            <a:rPr lang="en-US" sz="1600" b="1" dirty="0"/>
            <a:t> </a:t>
          </a:r>
          <a:r>
            <a:rPr lang="en-US" sz="1600" b="1" dirty="0" err="1"/>
            <a:t>publice</a:t>
          </a:r>
          <a:r>
            <a:rPr lang="x-none" sz="1600" b="1" dirty="0"/>
            <a:t>.</a:t>
          </a:r>
          <a:endParaRPr lang="en-GB" sz="1600" dirty="0"/>
        </a:p>
      </dgm:t>
    </dgm:pt>
    <dgm:pt modelId="{E0DB126B-D538-42FC-A422-FEF47D70C073}" type="parTrans" cxnId="{5508E1A4-0C75-45F3-A734-5F7A357F653A}">
      <dgm:prSet/>
      <dgm:spPr/>
      <dgm:t>
        <a:bodyPr/>
        <a:lstStyle/>
        <a:p>
          <a:endParaRPr lang="en-GB"/>
        </a:p>
      </dgm:t>
    </dgm:pt>
    <dgm:pt modelId="{C538FD0E-0710-404E-BA82-C5C57E75F6D2}" type="sibTrans" cxnId="{5508E1A4-0C75-45F3-A734-5F7A357F653A}">
      <dgm:prSet/>
      <dgm:spPr/>
      <dgm:t>
        <a:bodyPr/>
        <a:lstStyle/>
        <a:p>
          <a:endParaRPr lang="en-GB"/>
        </a:p>
      </dgm:t>
    </dgm:pt>
    <dgm:pt modelId="{53B9A385-BEE1-4596-B069-D0E8D8B71F5B}">
      <dgm:prSet phldrT="[Text]" custT="1"/>
      <dgm:spPr/>
      <dgm:t>
        <a:bodyPr/>
        <a:lstStyle/>
        <a:p>
          <a:r>
            <a:rPr lang="en-US" sz="1600" b="1" dirty="0" err="1">
              <a:solidFill>
                <a:schemeClr val="accent5"/>
              </a:solidFill>
            </a:rPr>
            <a:t>Autovehicul</a:t>
          </a:r>
          <a:r>
            <a:rPr lang="en-US" sz="1600" b="1" dirty="0">
              <a:solidFill>
                <a:schemeClr val="accent5"/>
              </a:solidFill>
            </a:rPr>
            <a:t> cu </a:t>
          </a:r>
          <a:r>
            <a:rPr lang="en-US" sz="1600" b="1" dirty="0" err="1">
              <a:solidFill>
                <a:schemeClr val="accent5"/>
              </a:solidFill>
            </a:rPr>
            <a:t>drept</a:t>
          </a:r>
          <a:r>
            <a:rPr lang="en-US" sz="1600" b="1" dirty="0">
              <a:solidFill>
                <a:schemeClr val="accent5"/>
              </a:solidFill>
            </a:rPr>
            <a:t> de </a:t>
          </a:r>
          <a:r>
            <a:rPr lang="en-US" sz="1600" b="1" dirty="0" err="1">
              <a:solidFill>
                <a:schemeClr val="accent5"/>
              </a:solidFill>
            </a:rPr>
            <a:t>circulaţie</a:t>
          </a:r>
          <a:r>
            <a:rPr lang="en-US" sz="1600" b="1" dirty="0">
              <a:solidFill>
                <a:schemeClr val="accent5"/>
              </a:solidFill>
            </a:rPr>
            <a:t> pe </a:t>
          </a:r>
          <a:r>
            <a:rPr lang="en-US" sz="1600" b="1" dirty="0" err="1">
              <a:solidFill>
                <a:schemeClr val="accent5"/>
              </a:solidFill>
            </a:rPr>
            <a:t>drumurile</a:t>
          </a:r>
          <a:r>
            <a:rPr lang="en-US" sz="1600" b="1" dirty="0">
              <a:solidFill>
                <a:schemeClr val="accent5"/>
              </a:solidFill>
            </a:rPr>
            <a:t> </a:t>
          </a:r>
          <a:r>
            <a:rPr lang="en-US" sz="1600" b="1" dirty="0" err="1">
              <a:solidFill>
                <a:schemeClr val="accent5"/>
              </a:solidFill>
            </a:rPr>
            <a:t>publice</a:t>
          </a:r>
          <a:r>
            <a:rPr lang="en-US" sz="1600" b="1" dirty="0">
              <a:solidFill>
                <a:schemeClr val="accent5"/>
              </a:solidFill>
            </a:rPr>
            <a:t> cu o </a:t>
          </a:r>
          <a:r>
            <a:rPr lang="en-US" sz="1600" b="1" dirty="0" err="1">
              <a:solidFill>
                <a:schemeClr val="accent5"/>
              </a:solidFill>
            </a:rPr>
            <a:t>vechime</a:t>
          </a:r>
          <a:r>
            <a:rPr lang="en-US" sz="1600" b="1" dirty="0">
              <a:solidFill>
                <a:schemeClr val="accent5"/>
              </a:solidFill>
            </a:rPr>
            <a:t> </a:t>
          </a:r>
          <a:r>
            <a:rPr lang="en-US" sz="1600" b="1" dirty="0" err="1">
              <a:solidFill>
                <a:schemeClr val="accent5"/>
              </a:solidFill>
            </a:rPr>
            <a:t>mai</a:t>
          </a:r>
          <a:r>
            <a:rPr lang="en-US" sz="1600" b="1" dirty="0">
              <a:solidFill>
                <a:schemeClr val="accent5"/>
              </a:solidFill>
            </a:rPr>
            <a:t> </a:t>
          </a:r>
          <a:r>
            <a:rPr lang="en-US" sz="1600" b="1" dirty="0" err="1">
              <a:solidFill>
                <a:schemeClr val="accent5"/>
              </a:solidFill>
            </a:rPr>
            <a:t>mică</a:t>
          </a:r>
          <a:r>
            <a:rPr lang="en-US" sz="1600" b="1" dirty="0">
              <a:solidFill>
                <a:schemeClr val="accent5"/>
              </a:solidFill>
            </a:rPr>
            <a:t> de 10 ani, </a:t>
          </a:r>
          <a:r>
            <a:rPr lang="en-US" sz="1600" b="1" dirty="0"/>
            <a:t>cu </a:t>
          </a:r>
          <a:r>
            <a:rPr lang="en-US" sz="1600" b="1" dirty="0" err="1"/>
            <a:t>excepţia</a:t>
          </a:r>
          <a:r>
            <a:rPr lang="en-US" sz="1600" b="1" dirty="0"/>
            <a:t> </a:t>
          </a:r>
          <a:r>
            <a:rPr lang="en-US" sz="1600" b="1" dirty="0" err="1"/>
            <a:t>celor</a:t>
          </a:r>
          <a:r>
            <a:rPr lang="en-US" sz="1600" b="1" dirty="0"/>
            <a:t> </a:t>
          </a:r>
          <a:r>
            <a:rPr lang="en-US" sz="1600" b="1" dirty="0" err="1"/>
            <a:t>utilizate</a:t>
          </a:r>
          <a:r>
            <a:rPr lang="en-US" sz="1600" b="1" dirty="0"/>
            <a:t> </a:t>
          </a:r>
          <a:r>
            <a:rPr lang="en-US" sz="1600" b="1" dirty="0" err="1"/>
            <a:t>şi</a:t>
          </a:r>
          <a:r>
            <a:rPr lang="en-US" sz="1600" b="1" dirty="0"/>
            <a:t>/</a:t>
          </a:r>
          <a:r>
            <a:rPr lang="en-US" sz="1600" b="1" dirty="0" err="1"/>
            <a:t>sau</a:t>
          </a:r>
          <a:r>
            <a:rPr lang="en-US" sz="1600" b="1" dirty="0"/>
            <a:t> </a:t>
          </a:r>
          <a:r>
            <a:rPr lang="en-US" sz="1600" b="1" dirty="0" err="1"/>
            <a:t>adaptate</a:t>
          </a:r>
          <a:r>
            <a:rPr lang="en-US" sz="1600" b="1" dirty="0"/>
            <a:t> </a:t>
          </a:r>
          <a:r>
            <a:rPr lang="en-US" sz="1600" b="1" dirty="0" err="1"/>
            <a:t>pentru</a:t>
          </a:r>
          <a:r>
            <a:rPr lang="en-US" sz="1600" b="1" dirty="0"/>
            <a:t> </a:t>
          </a:r>
          <a:r>
            <a:rPr lang="en-US" sz="1600" b="1" dirty="0" err="1"/>
            <a:t>transportul</a:t>
          </a:r>
          <a:r>
            <a:rPr lang="en-US" sz="1600" b="1" dirty="0"/>
            <a:t> </a:t>
          </a:r>
          <a:r>
            <a:rPr lang="en-US" sz="1600" b="1" dirty="0" err="1"/>
            <a:t>persoanelor</a:t>
          </a:r>
          <a:r>
            <a:rPr lang="en-US" sz="1600" b="1" dirty="0"/>
            <a:t> cu </a:t>
          </a:r>
          <a:r>
            <a:rPr lang="en-US" sz="1600" b="1" dirty="0" err="1"/>
            <a:t>dizabilităţi</a:t>
          </a:r>
          <a:r>
            <a:rPr lang="x-none" sz="1600" b="1" dirty="0"/>
            <a:t>.</a:t>
          </a:r>
          <a:endParaRPr lang="en-GB" sz="1600" dirty="0"/>
        </a:p>
      </dgm:t>
    </dgm:pt>
    <dgm:pt modelId="{B4A4790C-8EA0-478F-B8D6-F5F0B5882FB2}" type="parTrans" cxnId="{82970D04-CF57-4BD3-BC1B-6F3785D730AF}">
      <dgm:prSet/>
      <dgm:spPr/>
      <dgm:t>
        <a:bodyPr/>
        <a:lstStyle/>
        <a:p>
          <a:endParaRPr lang="en-GB"/>
        </a:p>
      </dgm:t>
    </dgm:pt>
    <dgm:pt modelId="{8AB08A9E-E159-4F0D-ABAC-B71F856E0E94}" type="sibTrans" cxnId="{82970D04-CF57-4BD3-BC1B-6F3785D730AF}">
      <dgm:prSet/>
      <dgm:spPr/>
      <dgm:t>
        <a:bodyPr/>
        <a:lstStyle/>
        <a:p>
          <a:endParaRPr lang="en-GB"/>
        </a:p>
      </dgm:t>
    </dgm:pt>
    <dgm:pt modelId="{D4EDB3F2-21B4-448E-A81C-85F4BEA07FA7}">
      <dgm:prSet phldrT="[Text]" custT="1"/>
      <dgm:spPr/>
      <dgm:t>
        <a:bodyPr/>
        <a:lstStyle/>
        <a:p>
          <a:r>
            <a:rPr lang="en-US" sz="1600" b="1" dirty="0" err="1">
              <a:solidFill>
                <a:schemeClr val="accent5"/>
              </a:solidFill>
            </a:rPr>
            <a:t>Şalupe</a:t>
          </a:r>
          <a:r>
            <a:rPr lang="en-US" sz="1600" b="1" dirty="0">
              <a:solidFill>
                <a:schemeClr val="accent5"/>
              </a:solidFill>
            </a:rPr>
            <a:t>, </a:t>
          </a:r>
          <a:r>
            <a:rPr lang="en-US" sz="1600" b="1" dirty="0" err="1">
              <a:solidFill>
                <a:schemeClr val="accent5"/>
              </a:solidFill>
            </a:rPr>
            <a:t>bărci</a:t>
          </a:r>
          <a:r>
            <a:rPr lang="en-US" sz="1600" b="1" dirty="0">
              <a:solidFill>
                <a:schemeClr val="accent5"/>
              </a:solidFill>
            </a:rPr>
            <a:t> cu motor, </a:t>
          </a:r>
          <a:r>
            <a:rPr lang="en-US" sz="1600" b="1" dirty="0" err="1">
              <a:solidFill>
                <a:schemeClr val="accent5"/>
              </a:solidFill>
            </a:rPr>
            <a:t>iahturi</a:t>
          </a:r>
          <a:r>
            <a:rPr lang="en-US" sz="1600" b="1" dirty="0">
              <a:solidFill>
                <a:schemeClr val="accent5"/>
              </a:solidFill>
            </a:rPr>
            <a:t> </a:t>
          </a:r>
          <a:r>
            <a:rPr lang="en-US" sz="1600" b="1" dirty="0" err="1">
              <a:solidFill>
                <a:schemeClr val="accent5"/>
              </a:solidFill>
            </a:rPr>
            <a:t>sau</a:t>
          </a:r>
          <a:r>
            <a:rPr lang="en-US" sz="1600" b="1" dirty="0">
              <a:solidFill>
                <a:schemeClr val="accent5"/>
              </a:solidFill>
            </a:rPr>
            <a:t> </a:t>
          </a:r>
          <a:r>
            <a:rPr lang="en-US" sz="1600" b="1" dirty="0" err="1">
              <a:solidFill>
                <a:schemeClr val="accent5"/>
              </a:solidFill>
            </a:rPr>
            <a:t>alte</a:t>
          </a:r>
          <a:r>
            <a:rPr lang="en-US" sz="1600" b="1" dirty="0">
              <a:solidFill>
                <a:schemeClr val="accent5"/>
              </a:solidFill>
            </a:rPr>
            <a:t> </a:t>
          </a:r>
          <a:r>
            <a:rPr lang="en-US" sz="1600" b="1" dirty="0" err="1">
              <a:solidFill>
                <a:schemeClr val="accent5"/>
              </a:solidFill>
            </a:rPr>
            <a:t>tipuri</a:t>
          </a:r>
          <a:r>
            <a:rPr lang="en-US" sz="1600" b="1" dirty="0">
              <a:solidFill>
                <a:schemeClr val="accent5"/>
              </a:solidFill>
            </a:rPr>
            <a:t> de </a:t>
          </a:r>
          <a:r>
            <a:rPr lang="en-US" sz="1600" b="1" dirty="0" err="1">
              <a:solidFill>
                <a:schemeClr val="accent5"/>
              </a:solidFill>
            </a:rPr>
            <a:t>ambarcaţiuni</a:t>
          </a:r>
          <a:r>
            <a:rPr lang="en-US" sz="1600" b="1" dirty="0">
              <a:solidFill>
                <a:schemeClr val="accent5"/>
              </a:solidFill>
            </a:rPr>
            <a:t>, </a:t>
          </a:r>
          <a:r>
            <a:rPr lang="en-US" sz="1600" b="1" dirty="0"/>
            <a:t>cu </a:t>
          </a:r>
          <a:r>
            <a:rPr lang="en-US" sz="1600" b="1" dirty="0" err="1"/>
            <a:t>excepţia</a:t>
          </a:r>
          <a:r>
            <a:rPr lang="en-US" sz="1600" b="1" dirty="0"/>
            <a:t> </a:t>
          </a:r>
          <a:r>
            <a:rPr lang="en-US" sz="1600" b="1" dirty="0" err="1"/>
            <a:t>celor</a:t>
          </a:r>
          <a:r>
            <a:rPr lang="en-US" sz="1600" b="1" dirty="0"/>
            <a:t> </a:t>
          </a:r>
          <a:r>
            <a:rPr lang="en-US" sz="1600" b="1" dirty="0" err="1"/>
            <a:t>necesare</a:t>
          </a:r>
          <a:r>
            <a:rPr lang="en-US" sz="1600" b="1" dirty="0"/>
            <a:t> </a:t>
          </a:r>
          <a:r>
            <a:rPr lang="en-US" sz="1600" b="1" dirty="0" err="1"/>
            <a:t>pentru</a:t>
          </a:r>
          <a:r>
            <a:rPr lang="en-US" sz="1600" b="1" dirty="0"/>
            <a:t> transport </a:t>
          </a:r>
          <a:r>
            <a:rPr lang="en-US" sz="1600" b="1" dirty="0" err="1"/>
            <a:t>în</a:t>
          </a:r>
          <a:r>
            <a:rPr lang="en-US" sz="1600" b="1" dirty="0"/>
            <a:t> </a:t>
          </a:r>
          <a:r>
            <a:rPr lang="en-US" sz="1600" b="1" dirty="0" err="1"/>
            <a:t>cazul</a:t>
          </a:r>
          <a:r>
            <a:rPr lang="en-US" sz="1600" b="1" dirty="0"/>
            <a:t> </a:t>
          </a:r>
          <a:r>
            <a:rPr lang="en-US" sz="1600" b="1" dirty="0" err="1"/>
            <a:t>persoanelor</a:t>
          </a:r>
          <a:r>
            <a:rPr lang="en-US" sz="1600" b="1" dirty="0"/>
            <a:t> care </a:t>
          </a:r>
          <a:r>
            <a:rPr lang="en-US" sz="1600" b="1" dirty="0" err="1"/>
            <a:t>locuiesc</a:t>
          </a:r>
          <a:r>
            <a:rPr lang="en-US" sz="1600" b="1" dirty="0"/>
            <a:t> </a:t>
          </a:r>
          <a:r>
            <a:rPr lang="en-US" sz="1600" b="1" dirty="0" err="1"/>
            <a:t>în</a:t>
          </a:r>
          <a:r>
            <a:rPr lang="en-US" sz="1600" b="1" dirty="0"/>
            <a:t> aria </a:t>
          </a:r>
          <a:r>
            <a:rPr lang="en-US" sz="1600" b="1" dirty="0" err="1"/>
            <a:t>Rezervaţiei</a:t>
          </a:r>
          <a:r>
            <a:rPr lang="en-US" sz="1600" b="1" dirty="0"/>
            <a:t> </a:t>
          </a:r>
          <a:r>
            <a:rPr lang="en-US" sz="1600" b="1" dirty="0" err="1"/>
            <a:t>Biosferei</a:t>
          </a:r>
          <a:r>
            <a:rPr lang="en-US" sz="1600" b="1" dirty="0"/>
            <a:t> "Delta </a:t>
          </a:r>
          <a:r>
            <a:rPr lang="en-US" sz="1600" b="1" dirty="0" err="1"/>
            <a:t>Dunării</a:t>
          </a:r>
          <a:r>
            <a:rPr lang="x-none" sz="1600" b="1" dirty="0"/>
            <a:t>”. </a:t>
          </a:r>
          <a:endParaRPr lang="en-GB" sz="1600" dirty="0"/>
        </a:p>
      </dgm:t>
    </dgm:pt>
    <dgm:pt modelId="{6593FD56-0A25-42FE-A342-9AAF9E8688E8}" type="parTrans" cxnId="{CA7FE3B0-8308-4213-B94F-7AD623CEF1FE}">
      <dgm:prSet/>
      <dgm:spPr/>
      <dgm:t>
        <a:bodyPr/>
        <a:lstStyle/>
        <a:p>
          <a:endParaRPr lang="en-GB"/>
        </a:p>
      </dgm:t>
    </dgm:pt>
    <dgm:pt modelId="{C5AAB008-DA21-4501-A1F5-443D22582D97}" type="sibTrans" cxnId="{CA7FE3B0-8308-4213-B94F-7AD623CEF1FE}">
      <dgm:prSet/>
      <dgm:spPr/>
      <dgm:t>
        <a:bodyPr/>
        <a:lstStyle/>
        <a:p>
          <a:endParaRPr lang="en-GB"/>
        </a:p>
      </dgm:t>
    </dgm:pt>
    <dgm:pt modelId="{E30A91D6-F4B5-4D9E-AE59-78DCDF603C06}">
      <dgm:prSet phldrT="[Text]" custT="1"/>
      <dgm:spPr/>
      <dgm:t>
        <a:bodyPr/>
        <a:lstStyle/>
        <a:p>
          <a:r>
            <a:rPr lang="x-none" sz="1800" b="1" dirty="0"/>
            <a:t>Conturi/ depozite bancare</a:t>
          </a:r>
          <a:endParaRPr lang="en-GB" sz="1800" b="1" dirty="0"/>
        </a:p>
      </dgm:t>
    </dgm:pt>
    <dgm:pt modelId="{BD7EFE62-80AC-4C89-A5E6-98F33718C760}" type="parTrans" cxnId="{9072026C-F961-4682-B87F-BB36AFB72D9D}">
      <dgm:prSet/>
      <dgm:spPr/>
      <dgm:t>
        <a:bodyPr/>
        <a:lstStyle/>
        <a:p>
          <a:endParaRPr lang="en-GB"/>
        </a:p>
      </dgm:t>
    </dgm:pt>
    <dgm:pt modelId="{CDD7396A-5115-4B21-AC08-1E020B4C91A9}" type="sibTrans" cxnId="{9072026C-F961-4682-B87F-BB36AFB72D9D}">
      <dgm:prSet/>
      <dgm:spPr/>
      <dgm:t>
        <a:bodyPr/>
        <a:lstStyle/>
        <a:p>
          <a:endParaRPr lang="en-GB"/>
        </a:p>
      </dgm:t>
    </dgm:pt>
    <dgm:pt modelId="{2520D162-76C8-4FC9-9263-0B39793A1E70}">
      <dgm:prSet phldrT="[Text]" custT="1"/>
      <dgm:spPr/>
      <dgm:t>
        <a:bodyPr/>
        <a:lstStyle/>
        <a:p>
          <a:endParaRPr lang="en-GB" sz="1600" dirty="0"/>
        </a:p>
      </dgm:t>
    </dgm:pt>
    <dgm:pt modelId="{05CFFF83-5FF5-46A5-AC46-247C45A86DF5}" type="parTrans" cxnId="{CAEA516A-D166-4DFE-8221-C25BE73EE772}">
      <dgm:prSet/>
      <dgm:spPr/>
      <dgm:t>
        <a:bodyPr/>
        <a:lstStyle/>
        <a:p>
          <a:endParaRPr lang="en-GB"/>
        </a:p>
      </dgm:t>
    </dgm:pt>
    <dgm:pt modelId="{4D6786B3-898C-47E1-8900-23A912E83EF0}" type="sibTrans" cxnId="{CAEA516A-D166-4DFE-8221-C25BE73EE772}">
      <dgm:prSet/>
      <dgm:spPr/>
      <dgm:t>
        <a:bodyPr/>
        <a:lstStyle/>
        <a:p>
          <a:endParaRPr lang="en-GB"/>
        </a:p>
      </dgm:t>
    </dgm:pt>
    <dgm:pt modelId="{AAAD1236-3EA4-4C7F-852C-EBB788E9724E}">
      <dgm:prSet custT="1"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US" sz="1600" b="1" dirty="0" err="1"/>
            <a:t>Cel</a:t>
          </a:r>
          <a:r>
            <a:rPr lang="en-US" sz="1600" b="1" dirty="0"/>
            <a:t> </a:t>
          </a:r>
          <a:r>
            <a:rPr lang="en-US" sz="1600" b="1" dirty="0" err="1"/>
            <a:t>puţin</a:t>
          </a:r>
          <a:r>
            <a:rPr lang="en-US" sz="1600" b="1" dirty="0"/>
            <a:t> </a:t>
          </a:r>
          <a:r>
            <a:rPr lang="en-US" sz="1600" b="1" dirty="0" err="1"/>
            <a:t>unul</a:t>
          </a:r>
          <a:r>
            <a:rPr lang="en-US" sz="1600" b="1" dirty="0"/>
            <a:t> </a:t>
          </a:r>
          <a:r>
            <a:rPr lang="en-US" sz="1600" b="1" dirty="0" err="1"/>
            <a:t>dintre</a:t>
          </a:r>
          <a:r>
            <a:rPr lang="en-US" sz="1600" b="1" dirty="0"/>
            <a:t> </a:t>
          </a:r>
          <a:r>
            <a:rPr lang="en-US" sz="1600" b="1" dirty="0" err="1"/>
            <a:t>membrii</a:t>
          </a:r>
          <a:r>
            <a:rPr lang="en-US" sz="1600" b="1" dirty="0"/>
            <a:t> </a:t>
          </a:r>
          <a:r>
            <a:rPr lang="en-US" sz="1600" b="1" dirty="0" err="1"/>
            <a:t>familiei</a:t>
          </a:r>
          <a:r>
            <a:rPr lang="en-US" sz="1600" b="1" dirty="0"/>
            <a:t> </a:t>
          </a:r>
          <a:r>
            <a:rPr lang="en-US" sz="1600" b="1" dirty="0" err="1"/>
            <a:t>deţine</a:t>
          </a:r>
          <a:r>
            <a:rPr lang="en-US" sz="1600" b="1" dirty="0"/>
            <a:t>, </a:t>
          </a:r>
          <a:r>
            <a:rPr lang="en-US" sz="1600" b="1" dirty="0" err="1"/>
            <a:t>în</a:t>
          </a:r>
          <a:r>
            <a:rPr lang="en-US" sz="1600" b="1" dirty="0"/>
            <a:t> </a:t>
          </a:r>
          <a:r>
            <a:rPr lang="en-US" sz="1600" b="1" dirty="0" err="1"/>
            <a:t>calitate</a:t>
          </a:r>
          <a:r>
            <a:rPr lang="en-US" sz="1600" b="1" dirty="0"/>
            <a:t> de titular, </a:t>
          </a:r>
          <a:r>
            <a:rPr lang="en-US" sz="1600" b="1" dirty="0" err="1"/>
            <a:t>unul</a:t>
          </a:r>
          <a:r>
            <a:rPr lang="en-US" sz="1600" b="1" dirty="0"/>
            <a:t> </a:t>
          </a:r>
          <a:r>
            <a:rPr lang="en-US" sz="1600" b="1" dirty="0" err="1"/>
            <a:t>sau</a:t>
          </a:r>
          <a:r>
            <a:rPr lang="en-US" sz="1600" b="1" dirty="0"/>
            <a:t> </a:t>
          </a:r>
          <a:r>
            <a:rPr lang="en-US" sz="1600" b="1" dirty="0" err="1"/>
            <a:t>mai</a:t>
          </a:r>
          <a:r>
            <a:rPr lang="en-US" sz="1600" b="1" dirty="0"/>
            <a:t> </a:t>
          </a:r>
          <a:r>
            <a:rPr lang="en-US" sz="1600" b="1" dirty="0" err="1"/>
            <a:t>multe</a:t>
          </a:r>
          <a:r>
            <a:rPr lang="en-US" sz="1600" b="1" dirty="0"/>
            <a:t> </a:t>
          </a:r>
          <a:r>
            <a:rPr lang="en-US" sz="1600" b="1" dirty="0" err="1">
              <a:solidFill>
                <a:schemeClr val="accent5"/>
              </a:solidFill>
            </a:rPr>
            <a:t>conturi</a:t>
          </a:r>
          <a:r>
            <a:rPr lang="en-US" sz="1600" b="1" dirty="0">
              <a:solidFill>
                <a:schemeClr val="accent5"/>
              </a:solidFill>
            </a:rPr>
            <a:t>/</a:t>
          </a:r>
          <a:r>
            <a:rPr lang="en-US" sz="1600" b="1" dirty="0" err="1">
              <a:solidFill>
                <a:schemeClr val="accent5"/>
              </a:solidFill>
            </a:rPr>
            <a:t>depozite</a:t>
          </a:r>
          <a:r>
            <a:rPr lang="en-US" sz="1600" b="1" dirty="0">
              <a:solidFill>
                <a:schemeClr val="accent5"/>
              </a:solidFill>
            </a:rPr>
            <a:t> </a:t>
          </a:r>
          <a:r>
            <a:rPr lang="en-US" sz="1600" b="1" dirty="0" err="1">
              <a:solidFill>
                <a:schemeClr val="accent5"/>
              </a:solidFill>
            </a:rPr>
            <a:t>bancare</a:t>
          </a:r>
          <a:r>
            <a:rPr lang="en-US" sz="1600" b="1" dirty="0">
              <a:solidFill>
                <a:schemeClr val="accent5"/>
              </a:solidFill>
            </a:rPr>
            <a:t>, a </a:t>
          </a:r>
          <a:r>
            <a:rPr lang="en-US" sz="1600" b="1" dirty="0" err="1">
              <a:solidFill>
                <a:schemeClr val="accent5"/>
              </a:solidFill>
            </a:rPr>
            <a:t>căror</a:t>
          </a:r>
          <a:r>
            <a:rPr lang="en-US" sz="1600" b="1" dirty="0">
              <a:solidFill>
                <a:schemeClr val="accent5"/>
              </a:solidFill>
            </a:rPr>
            <a:t> </a:t>
          </a:r>
          <a:r>
            <a:rPr lang="en-US" sz="1600" b="1" dirty="0" err="1">
              <a:solidFill>
                <a:schemeClr val="accent5"/>
              </a:solidFill>
            </a:rPr>
            <a:t>sumă</a:t>
          </a:r>
          <a:r>
            <a:rPr lang="en-US" sz="1600" b="1" dirty="0">
              <a:solidFill>
                <a:schemeClr val="accent5"/>
              </a:solidFill>
            </a:rPr>
            <a:t> </a:t>
          </a:r>
          <a:r>
            <a:rPr lang="en-US" sz="1600" b="1" dirty="0" err="1">
              <a:solidFill>
                <a:schemeClr val="accent5"/>
              </a:solidFill>
            </a:rPr>
            <a:t>totală</a:t>
          </a:r>
          <a:r>
            <a:rPr lang="en-US" sz="1600" b="1" dirty="0">
              <a:solidFill>
                <a:schemeClr val="accent5"/>
              </a:solidFill>
            </a:rPr>
            <a:t> </a:t>
          </a:r>
          <a:r>
            <a:rPr lang="en-US" sz="1600" b="1" dirty="0" err="1">
              <a:solidFill>
                <a:schemeClr val="accent5"/>
              </a:solidFill>
            </a:rPr>
            <a:t>este</a:t>
          </a:r>
          <a:r>
            <a:rPr lang="en-US" sz="1600" b="1" dirty="0">
              <a:solidFill>
                <a:schemeClr val="accent5"/>
              </a:solidFill>
            </a:rPr>
            <a:t> </a:t>
          </a:r>
          <a:r>
            <a:rPr lang="en-US" sz="1600" b="1" dirty="0" err="1">
              <a:solidFill>
                <a:schemeClr val="accent5"/>
              </a:solidFill>
            </a:rPr>
            <a:t>mai</a:t>
          </a:r>
          <a:r>
            <a:rPr lang="en-US" sz="1600" b="1" dirty="0">
              <a:solidFill>
                <a:schemeClr val="accent5"/>
              </a:solidFill>
            </a:rPr>
            <a:t> mare de 3 </a:t>
          </a:r>
          <a:r>
            <a:rPr lang="en-US" sz="1600" b="1" dirty="0" err="1">
              <a:solidFill>
                <a:schemeClr val="accent5"/>
              </a:solidFill>
            </a:rPr>
            <a:t>ori</a:t>
          </a:r>
          <a:r>
            <a:rPr lang="en-US" sz="1600" b="1" dirty="0">
              <a:solidFill>
                <a:schemeClr val="accent5"/>
              </a:solidFill>
            </a:rPr>
            <a:t> </a:t>
          </a:r>
          <a:r>
            <a:rPr lang="en-US" sz="1600" b="1" dirty="0" err="1">
              <a:solidFill>
                <a:schemeClr val="accent5"/>
              </a:solidFill>
            </a:rPr>
            <a:t>faţă</a:t>
          </a:r>
          <a:r>
            <a:rPr lang="en-US" sz="1600" b="1" dirty="0">
              <a:solidFill>
                <a:schemeClr val="accent5"/>
              </a:solidFill>
            </a:rPr>
            <a:t> de </a:t>
          </a:r>
          <a:r>
            <a:rPr lang="en-US" sz="1600" b="1" dirty="0" err="1">
              <a:solidFill>
                <a:schemeClr val="accent5"/>
              </a:solidFill>
            </a:rPr>
            <a:t>valoarea</a:t>
          </a:r>
          <a:r>
            <a:rPr lang="en-US" sz="1600" b="1" dirty="0">
              <a:solidFill>
                <a:schemeClr val="accent5"/>
              </a:solidFill>
            </a:rPr>
            <a:t> </a:t>
          </a:r>
          <a:r>
            <a:rPr lang="en-US" sz="1600" b="1" dirty="0" err="1">
              <a:solidFill>
                <a:schemeClr val="accent5"/>
              </a:solidFill>
            </a:rPr>
            <a:t>câştigului</a:t>
          </a:r>
          <a:r>
            <a:rPr lang="en-US" sz="1600" b="1" dirty="0">
              <a:solidFill>
                <a:schemeClr val="accent5"/>
              </a:solidFill>
            </a:rPr>
            <a:t> </a:t>
          </a:r>
          <a:r>
            <a:rPr lang="en-US" sz="1600" b="1" dirty="0" err="1">
              <a:solidFill>
                <a:schemeClr val="accent5"/>
              </a:solidFill>
            </a:rPr>
            <a:t>salarial</a:t>
          </a:r>
          <a:r>
            <a:rPr lang="en-US" sz="1600" b="1" dirty="0">
              <a:solidFill>
                <a:schemeClr val="accent5"/>
              </a:solidFill>
            </a:rPr>
            <a:t> </a:t>
          </a:r>
          <a:r>
            <a:rPr lang="en-US" sz="1600" b="1" dirty="0" err="1">
              <a:solidFill>
                <a:schemeClr val="accent5"/>
              </a:solidFill>
            </a:rPr>
            <a:t>mediu</a:t>
          </a:r>
          <a:r>
            <a:rPr lang="en-US" sz="1600" b="1" dirty="0">
              <a:solidFill>
                <a:schemeClr val="accent5"/>
              </a:solidFill>
            </a:rPr>
            <a:t> brut </a:t>
          </a:r>
          <a:r>
            <a:rPr lang="en-US" sz="1600" b="1" dirty="0" err="1"/>
            <a:t>prevăzut</a:t>
          </a:r>
          <a:r>
            <a:rPr lang="en-US" sz="1600" b="1" dirty="0"/>
            <a:t> de </a:t>
          </a:r>
          <a:r>
            <a:rPr lang="en-US" sz="1600" b="1" dirty="0" err="1"/>
            <a:t>Legea</a:t>
          </a:r>
          <a:r>
            <a:rPr lang="en-US" sz="1600" b="1" dirty="0"/>
            <a:t> </a:t>
          </a:r>
          <a:r>
            <a:rPr lang="en-US" sz="1600" b="1" dirty="0" err="1"/>
            <a:t>asigurărilor</a:t>
          </a:r>
          <a:r>
            <a:rPr lang="en-US" sz="1600" b="1" dirty="0"/>
            <a:t> </a:t>
          </a:r>
          <a:r>
            <a:rPr lang="en-US" sz="1600" b="1" dirty="0" err="1"/>
            <a:t>sociale</a:t>
          </a:r>
          <a:r>
            <a:rPr lang="en-US" sz="1600" b="1" dirty="0"/>
            <a:t> de stat</a:t>
          </a:r>
          <a:endParaRPr lang="en-GB" sz="1600" dirty="0"/>
        </a:p>
      </dgm:t>
    </dgm:pt>
    <dgm:pt modelId="{2D812575-2622-42F4-A816-F4CE5E226032}" type="parTrans" cxnId="{9303ED39-B5EE-4FB5-8950-B3895A859482}">
      <dgm:prSet/>
      <dgm:spPr/>
      <dgm:t>
        <a:bodyPr/>
        <a:lstStyle/>
        <a:p>
          <a:endParaRPr lang="en-GB"/>
        </a:p>
      </dgm:t>
    </dgm:pt>
    <dgm:pt modelId="{B3CD06E4-095F-4FFB-B698-3E2D04CAB8CC}" type="sibTrans" cxnId="{9303ED39-B5EE-4FB5-8950-B3895A859482}">
      <dgm:prSet/>
      <dgm:spPr/>
      <dgm:t>
        <a:bodyPr/>
        <a:lstStyle/>
        <a:p>
          <a:endParaRPr lang="en-GB"/>
        </a:p>
      </dgm:t>
    </dgm:pt>
    <dgm:pt modelId="{79FCE8E4-BD31-4E69-B7DD-F6B8D20ED602}">
      <dgm:prSet phldrT="[Text]" custT="1"/>
      <dgm:spPr/>
      <dgm:t>
        <a:bodyPr/>
        <a:lstStyle/>
        <a:p>
          <a:endParaRPr lang="en-GB" sz="1600" dirty="0"/>
        </a:p>
      </dgm:t>
    </dgm:pt>
    <dgm:pt modelId="{A83AC167-1501-4649-8FC2-7819A423B8DB}" type="parTrans" cxnId="{5A9FB301-5A4B-4F7B-A1F3-A8AC45B4411C}">
      <dgm:prSet/>
      <dgm:spPr/>
      <dgm:t>
        <a:bodyPr/>
        <a:lstStyle/>
        <a:p>
          <a:endParaRPr lang="en-GB"/>
        </a:p>
      </dgm:t>
    </dgm:pt>
    <dgm:pt modelId="{DD57FE36-A3BA-4F6D-91AB-96BC8ACBAFAC}" type="sibTrans" cxnId="{5A9FB301-5A4B-4F7B-A1F3-A8AC45B4411C}">
      <dgm:prSet/>
      <dgm:spPr/>
      <dgm:t>
        <a:bodyPr/>
        <a:lstStyle/>
        <a:p>
          <a:endParaRPr lang="en-GB"/>
        </a:p>
      </dgm:t>
    </dgm:pt>
    <dgm:pt modelId="{A10AB60B-EB5E-44C1-A584-BF666D8B9F7B}" type="pres">
      <dgm:prSet presAssocID="{C699A105-0F3B-4836-80C0-FE2036D056A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A69DFE56-8C08-4283-A8CC-B3226B8DAF3E}" type="pres">
      <dgm:prSet presAssocID="{527026DF-4B3F-4C7E-9FB6-6E6EB2F431A8}" presName="linNode" presStyleCnt="0"/>
      <dgm:spPr/>
    </dgm:pt>
    <dgm:pt modelId="{20DFFDC0-C675-40DF-8233-D4DEB72F0317}" type="pres">
      <dgm:prSet presAssocID="{527026DF-4B3F-4C7E-9FB6-6E6EB2F431A8}" presName="parTx" presStyleLbl="revTx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F819FF7-A248-460E-AA42-13ABF96D9983}" type="pres">
      <dgm:prSet presAssocID="{527026DF-4B3F-4C7E-9FB6-6E6EB2F431A8}" presName="bracket" presStyleLbl="parChTrans1D1" presStyleIdx="0" presStyleCnt="3"/>
      <dgm:spPr/>
    </dgm:pt>
    <dgm:pt modelId="{75457F7F-6141-4E4B-B1A5-E96712454301}" type="pres">
      <dgm:prSet presAssocID="{527026DF-4B3F-4C7E-9FB6-6E6EB2F431A8}" presName="spH" presStyleCnt="0"/>
      <dgm:spPr/>
    </dgm:pt>
    <dgm:pt modelId="{6503F815-F89D-456F-8966-07B6CD35E6DE}" type="pres">
      <dgm:prSet presAssocID="{527026DF-4B3F-4C7E-9FB6-6E6EB2F431A8}" presName="desTx" presStyleLbl="node1" presStyleIdx="0" presStyleCnt="3" custScaleX="11717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BE7A6CE-3B49-4D9F-AA3D-1DB97C750205}" type="pres">
      <dgm:prSet presAssocID="{07FBAFFF-D777-40BD-9D22-9B88BBAC0422}" presName="spV" presStyleCnt="0"/>
      <dgm:spPr/>
    </dgm:pt>
    <dgm:pt modelId="{62D19183-1181-42BC-AC46-88F6045FDA84}" type="pres">
      <dgm:prSet presAssocID="{2DC668C6-20C7-413C-9F21-38B982C3D0A5}" presName="linNode" presStyleCnt="0"/>
      <dgm:spPr/>
    </dgm:pt>
    <dgm:pt modelId="{85A4B1B2-C783-4F18-A77D-566453E76CE5}" type="pres">
      <dgm:prSet presAssocID="{2DC668C6-20C7-413C-9F21-38B982C3D0A5}" presName="parTx" presStyleLbl="revTx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3694B9B-FF07-4930-B9D4-6190F02445D3}" type="pres">
      <dgm:prSet presAssocID="{2DC668C6-20C7-413C-9F21-38B982C3D0A5}" presName="bracket" presStyleLbl="parChTrans1D1" presStyleIdx="1" presStyleCnt="3"/>
      <dgm:spPr/>
    </dgm:pt>
    <dgm:pt modelId="{F9037ED7-2B22-4807-87C4-639948420CC6}" type="pres">
      <dgm:prSet presAssocID="{2DC668C6-20C7-413C-9F21-38B982C3D0A5}" presName="spH" presStyleCnt="0"/>
      <dgm:spPr/>
    </dgm:pt>
    <dgm:pt modelId="{F1221377-6004-4325-8132-5005309B77AE}" type="pres">
      <dgm:prSet presAssocID="{2DC668C6-20C7-413C-9F21-38B982C3D0A5}" presName="desTx" presStyleLbl="node1" presStyleIdx="1" presStyleCnt="3" custScaleX="11661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7488F98-0848-4E24-BBD4-0A0B912D1205}" type="pres">
      <dgm:prSet presAssocID="{81A6310D-1C36-4BAD-AEC6-D1167E0E0D16}" presName="spV" presStyleCnt="0"/>
      <dgm:spPr/>
    </dgm:pt>
    <dgm:pt modelId="{7E5D7438-9787-42EC-B070-68B1FAADDC61}" type="pres">
      <dgm:prSet presAssocID="{E30A91D6-F4B5-4D9E-AE59-78DCDF603C06}" presName="linNode" presStyleCnt="0"/>
      <dgm:spPr/>
    </dgm:pt>
    <dgm:pt modelId="{6DBB90E9-F4FF-4D94-BAB8-45736BF3AC25}" type="pres">
      <dgm:prSet presAssocID="{E30A91D6-F4B5-4D9E-AE59-78DCDF603C06}" presName="parTx" presStyleLbl="revTx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691FB7E-CB64-406C-BAF6-3ABB3D3FCF6D}" type="pres">
      <dgm:prSet presAssocID="{E30A91D6-F4B5-4D9E-AE59-78DCDF603C06}" presName="bracket" presStyleLbl="parChTrans1D1" presStyleIdx="2" presStyleCnt="3"/>
      <dgm:spPr/>
    </dgm:pt>
    <dgm:pt modelId="{0AC1461A-3ABA-4114-B642-A13E80C948B0}" type="pres">
      <dgm:prSet presAssocID="{E30A91D6-F4B5-4D9E-AE59-78DCDF603C06}" presName="spH" presStyleCnt="0"/>
      <dgm:spPr/>
    </dgm:pt>
    <dgm:pt modelId="{C4FE88C9-7B56-4628-B029-E7B31E16FC6F}" type="pres">
      <dgm:prSet presAssocID="{E30A91D6-F4B5-4D9E-AE59-78DCDF603C06}" presName="desTx" presStyleLbl="node1" presStyleIdx="2" presStyleCnt="3" custScaleX="1208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7F036A63-0554-4EAB-A0AC-97AE7A7AA4BA}" type="presOf" srcId="{E30A91D6-F4B5-4D9E-AE59-78DCDF603C06}" destId="{6DBB90E9-F4FF-4D94-BAB8-45736BF3AC25}" srcOrd="0" destOrd="0" presId="urn:diagrams.loki3.com/BracketList"/>
    <dgm:cxn modelId="{1F45186F-7BCD-4FBA-8605-448EDF9AD243}" type="presOf" srcId="{79FCE8E4-BD31-4E69-B7DD-F6B8D20ED602}" destId="{C4FE88C9-7B56-4628-B029-E7B31E16FC6F}" srcOrd="0" destOrd="2" presId="urn:diagrams.loki3.com/BracketList"/>
    <dgm:cxn modelId="{D6C26EAC-A3B4-40E1-8D50-531553FEE33F}" type="presOf" srcId="{AAAD1236-3EA4-4C7F-852C-EBB788E9724E}" destId="{C4FE88C9-7B56-4628-B029-E7B31E16FC6F}" srcOrd="0" destOrd="1" presId="urn:diagrams.loki3.com/BracketList"/>
    <dgm:cxn modelId="{EB6944BA-9D3C-4FA9-A3C2-7B9222FF241B}" srcId="{527026DF-4B3F-4C7E-9FB6-6E6EB2F431A8}" destId="{C0E80238-168B-4DA5-9C83-11B6A3AF9F03}" srcOrd="0" destOrd="0" parTransId="{B4BB68D2-7265-421D-9DE6-6551485BA1EA}" sibTransId="{2EF066CF-7FE9-4DB7-89E2-23CB8493A926}"/>
    <dgm:cxn modelId="{9303ED39-B5EE-4FB5-8950-B3895A859482}" srcId="{E30A91D6-F4B5-4D9E-AE59-78DCDF603C06}" destId="{AAAD1236-3EA4-4C7F-852C-EBB788E9724E}" srcOrd="1" destOrd="0" parTransId="{2D812575-2622-42F4-A816-F4CE5E226032}" sibTransId="{B3CD06E4-095F-4FFB-B698-3E2D04CAB8CC}"/>
    <dgm:cxn modelId="{9072026C-F961-4682-B87F-BB36AFB72D9D}" srcId="{C699A105-0F3B-4836-80C0-FE2036D056AD}" destId="{E30A91D6-F4B5-4D9E-AE59-78DCDF603C06}" srcOrd="2" destOrd="0" parTransId="{BD7EFE62-80AC-4C89-A5E6-98F33718C760}" sibTransId="{CDD7396A-5115-4B21-AC08-1E020B4C91A9}"/>
    <dgm:cxn modelId="{5508E1A4-0C75-45F3-A734-5F7A357F653A}" srcId="{2DC668C6-20C7-413C-9F21-38B982C3D0A5}" destId="{530F6FAB-BAF5-4D32-A25F-4E72B01F903E}" srcOrd="0" destOrd="0" parTransId="{E0DB126B-D538-42FC-A422-FEF47D70C073}" sibTransId="{C538FD0E-0710-404E-BA82-C5C57E75F6D2}"/>
    <dgm:cxn modelId="{82970D04-CF57-4BD3-BC1B-6F3785D730AF}" srcId="{2DC668C6-20C7-413C-9F21-38B982C3D0A5}" destId="{53B9A385-BEE1-4596-B069-D0E8D8B71F5B}" srcOrd="1" destOrd="0" parTransId="{B4A4790C-8EA0-478F-B8D6-F5F0B5882FB2}" sibTransId="{8AB08A9E-E159-4F0D-ABAC-B71F856E0E94}"/>
    <dgm:cxn modelId="{A30C4C5C-A9EF-4B85-8590-7244FBC41C8E}" type="presOf" srcId="{D4EDB3F2-21B4-448E-A81C-85F4BEA07FA7}" destId="{F1221377-6004-4325-8132-5005309B77AE}" srcOrd="0" destOrd="2" presId="urn:diagrams.loki3.com/BracketList"/>
    <dgm:cxn modelId="{78A84BC8-C73B-4336-AB57-39656F287AA5}" srcId="{C699A105-0F3B-4836-80C0-FE2036D056AD}" destId="{2DC668C6-20C7-413C-9F21-38B982C3D0A5}" srcOrd="1" destOrd="0" parTransId="{A9F6561A-31AB-41E7-ACD7-EC56BE3114B9}" sibTransId="{81A6310D-1C36-4BAD-AEC6-D1167E0E0D16}"/>
    <dgm:cxn modelId="{EFFC4223-E1EE-4908-B630-8AB8A8C016FF}" type="presOf" srcId="{C699A105-0F3B-4836-80C0-FE2036D056AD}" destId="{A10AB60B-EB5E-44C1-A584-BF666D8B9F7B}" srcOrd="0" destOrd="0" presId="urn:diagrams.loki3.com/BracketList"/>
    <dgm:cxn modelId="{5A9FB301-5A4B-4F7B-A1F3-A8AC45B4411C}" srcId="{E30A91D6-F4B5-4D9E-AE59-78DCDF603C06}" destId="{79FCE8E4-BD31-4E69-B7DD-F6B8D20ED602}" srcOrd="2" destOrd="0" parTransId="{A83AC167-1501-4649-8FC2-7819A423B8DB}" sibTransId="{DD57FE36-A3BA-4F6D-91AB-96BC8ACBAFAC}"/>
    <dgm:cxn modelId="{CA7FE3B0-8308-4213-B94F-7AD623CEF1FE}" srcId="{2DC668C6-20C7-413C-9F21-38B982C3D0A5}" destId="{D4EDB3F2-21B4-448E-A81C-85F4BEA07FA7}" srcOrd="2" destOrd="0" parTransId="{6593FD56-0A25-42FE-A342-9AAF9E8688E8}" sibTransId="{C5AAB008-DA21-4501-A1F5-443D22582D97}"/>
    <dgm:cxn modelId="{C016FB5C-9B26-407F-B446-43BDC22F1C0C}" type="presOf" srcId="{2DC668C6-20C7-413C-9F21-38B982C3D0A5}" destId="{85A4B1B2-C783-4F18-A77D-566453E76CE5}" srcOrd="0" destOrd="0" presId="urn:diagrams.loki3.com/BracketList"/>
    <dgm:cxn modelId="{89DB53A4-2F4C-4DA5-A442-38A122976C9C}" type="presOf" srcId="{530F6FAB-BAF5-4D32-A25F-4E72B01F903E}" destId="{F1221377-6004-4325-8132-5005309B77AE}" srcOrd="0" destOrd="0" presId="urn:diagrams.loki3.com/BracketList"/>
    <dgm:cxn modelId="{96B38A98-3963-4C23-9942-C5528D782D0E}" type="presOf" srcId="{2520D162-76C8-4FC9-9263-0B39793A1E70}" destId="{C4FE88C9-7B56-4628-B029-E7B31E16FC6F}" srcOrd="0" destOrd="0" presId="urn:diagrams.loki3.com/BracketList"/>
    <dgm:cxn modelId="{32CE9AB3-A7D7-4308-85BB-A5E99391CC3C}" srcId="{C699A105-0F3B-4836-80C0-FE2036D056AD}" destId="{527026DF-4B3F-4C7E-9FB6-6E6EB2F431A8}" srcOrd="0" destOrd="0" parTransId="{AEEE0BBE-E20F-4F78-975F-1744031AA72F}" sibTransId="{07FBAFFF-D777-40BD-9D22-9B88BBAC0422}"/>
    <dgm:cxn modelId="{DEB2FE3D-CD74-4384-AEAC-26AE16C7CDEE}" type="presOf" srcId="{527026DF-4B3F-4C7E-9FB6-6E6EB2F431A8}" destId="{20DFFDC0-C675-40DF-8233-D4DEB72F0317}" srcOrd="0" destOrd="0" presId="urn:diagrams.loki3.com/BracketList"/>
    <dgm:cxn modelId="{CAEA516A-D166-4DFE-8221-C25BE73EE772}" srcId="{E30A91D6-F4B5-4D9E-AE59-78DCDF603C06}" destId="{2520D162-76C8-4FC9-9263-0B39793A1E70}" srcOrd="0" destOrd="0" parTransId="{05CFFF83-5FF5-46A5-AC46-247C45A86DF5}" sibTransId="{4D6786B3-898C-47E1-8900-23A912E83EF0}"/>
    <dgm:cxn modelId="{8239EDFB-3154-44B6-B903-4C5B19B63F0A}" type="presOf" srcId="{53B9A385-BEE1-4596-B069-D0E8D8B71F5B}" destId="{F1221377-6004-4325-8132-5005309B77AE}" srcOrd="0" destOrd="1" presId="urn:diagrams.loki3.com/BracketList"/>
    <dgm:cxn modelId="{5F03AA62-8DE9-4BB4-BC52-C37653E903B1}" type="presOf" srcId="{C0E80238-168B-4DA5-9C83-11B6A3AF9F03}" destId="{6503F815-F89D-456F-8966-07B6CD35E6DE}" srcOrd="0" destOrd="0" presId="urn:diagrams.loki3.com/BracketList"/>
    <dgm:cxn modelId="{B9290B03-EF11-4BD7-9995-7EF00FAAC5B4}" type="presParOf" srcId="{A10AB60B-EB5E-44C1-A584-BF666D8B9F7B}" destId="{A69DFE56-8C08-4283-A8CC-B3226B8DAF3E}" srcOrd="0" destOrd="0" presId="urn:diagrams.loki3.com/BracketList"/>
    <dgm:cxn modelId="{6F6A335E-C6D6-4D65-AEC5-49F1F20FD5D6}" type="presParOf" srcId="{A69DFE56-8C08-4283-A8CC-B3226B8DAF3E}" destId="{20DFFDC0-C675-40DF-8233-D4DEB72F0317}" srcOrd="0" destOrd="0" presId="urn:diagrams.loki3.com/BracketList"/>
    <dgm:cxn modelId="{6CE3B010-79DE-4A49-8A4D-97626D2ADD00}" type="presParOf" srcId="{A69DFE56-8C08-4283-A8CC-B3226B8DAF3E}" destId="{DF819FF7-A248-460E-AA42-13ABF96D9983}" srcOrd="1" destOrd="0" presId="urn:diagrams.loki3.com/BracketList"/>
    <dgm:cxn modelId="{0299AE30-18FC-4AA0-B342-D6A99E53BA6E}" type="presParOf" srcId="{A69DFE56-8C08-4283-A8CC-B3226B8DAF3E}" destId="{75457F7F-6141-4E4B-B1A5-E96712454301}" srcOrd="2" destOrd="0" presId="urn:diagrams.loki3.com/BracketList"/>
    <dgm:cxn modelId="{15F59ACF-0208-449A-9307-B15F967AFBB2}" type="presParOf" srcId="{A69DFE56-8C08-4283-A8CC-B3226B8DAF3E}" destId="{6503F815-F89D-456F-8966-07B6CD35E6DE}" srcOrd="3" destOrd="0" presId="urn:diagrams.loki3.com/BracketList"/>
    <dgm:cxn modelId="{89A2983C-0501-4154-AE6D-2EE7DDF89997}" type="presParOf" srcId="{A10AB60B-EB5E-44C1-A584-BF666D8B9F7B}" destId="{EBE7A6CE-3B49-4D9F-AA3D-1DB97C750205}" srcOrd="1" destOrd="0" presId="urn:diagrams.loki3.com/BracketList"/>
    <dgm:cxn modelId="{FE468F14-FFD1-41BF-ABE5-91B69E38CDC2}" type="presParOf" srcId="{A10AB60B-EB5E-44C1-A584-BF666D8B9F7B}" destId="{62D19183-1181-42BC-AC46-88F6045FDA84}" srcOrd="2" destOrd="0" presId="urn:diagrams.loki3.com/BracketList"/>
    <dgm:cxn modelId="{1CAC90F9-9A3A-4D74-84AE-D4B54406EB8D}" type="presParOf" srcId="{62D19183-1181-42BC-AC46-88F6045FDA84}" destId="{85A4B1B2-C783-4F18-A77D-566453E76CE5}" srcOrd="0" destOrd="0" presId="urn:diagrams.loki3.com/BracketList"/>
    <dgm:cxn modelId="{98AD185E-B367-4699-B8C2-520D72AEC9CE}" type="presParOf" srcId="{62D19183-1181-42BC-AC46-88F6045FDA84}" destId="{13694B9B-FF07-4930-B9D4-6190F02445D3}" srcOrd="1" destOrd="0" presId="urn:diagrams.loki3.com/BracketList"/>
    <dgm:cxn modelId="{DC20C03E-672C-4F0C-A88F-09F4702BE88A}" type="presParOf" srcId="{62D19183-1181-42BC-AC46-88F6045FDA84}" destId="{F9037ED7-2B22-4807-87C4-639948420CC6}" srcOrd="2" destOrd="0" presId="urn:diagrams.loki3.com/BracketList"/>
    <dgm:cxn modelId="{6BF1CF1A-56AC-4348-A563-40706916395F}" type="presParOf" srcId="{62D19183-1181-42BC-AC46-88F6045FDA84}" destId="{F1221377-6004-4325-8132-5005309B77AE}" srcOrd="3" destOrd="0" presId="urn:diagrams.loki3.com/BracketList"/>
    <dgm:cxn modelId="{17CD17CD-8677-4AF3-BD34-8E7412C27A49}" type="presParOf" srcId="{A10AB60B-EB5E-44C1-A584-BF666D8B9F7B}" destId="{B7488F98-0848-4E24-BBD4-0A0B912D1205}" srcOrd="3" destOrd="0" presId="urn:diagrams.loki3.com/BracketList"/>
    <dgm:cxn modelId="{E823B9AB-2D4F-457C-9E7D-9FBE12195D14}" type="presParOf" srcId="{A10AB60B-EB5E-44C1-A584-BF666D8B9F7B}" destId="{7E5D7438-9787-42EC-B070-68B1FAADDC61}" srcOrd="4" destOrd="0" presId="urn:diagrams.loki3.com/BracketList"/>
    <dgm:cxn modelId="{25465FC0-1FA2-4896-A743-B88728B5A959}" type="presParOf" srcId="{7E5D7438-9787-42EC-B070-68B1FAADDC61}" destId="{6DBB90E9-F4FF-4D94-BAB8-45736BF3AC25}" srcOrd="0" destOrd="0" presId="urn:diagrams.loki3.com/BracketList"/>
    <dgm:cxn modelId="{925122F6-78B7-4E90-93A2-318E82A2F9D0}" type="presParOf" srcId="{7E5D7438-9787-42EC-B070-68B1FAADDC61}" destId="{C691FB7E-CB64-406C-BAF6-3ABB3D3FCF6D}" srcOrd="1" destOrd="0" presId="urn:diagrams.loki3.com/BracketList"/>
    <dgm:cxn modelId="{D6704B5F-F02B-4F60-BDAF-FEBB9C319622}" type="presParOf" srcId="{7E5D7438-9787-42EC-B070-68B1FAADDC61}" destId="{0AC1461A-3ABA-4114-B642-A13E80C948B0}" srcOrd="2" destOrd="0" presId="urn:diagrams.loki3.com/BracketList"/>
    <dgm:cxn modelId="{2FDDFDB5-5CDC-4C64-8F39-6E050B2A774E}" type="presParOf" srcId="{7E5D7438-9787-42EC-B070-68B1FAADDC61}" destId="{C4FE88C9-7B56-4628-B029-E7B31E16FC6F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8C11E5-B374-4674-971C-A0BED06A0361}">
      <dsp:nvSpPr>
        <dsp:cNvPr id="0" name=""/>
        <dsp:cNvSpPr/>
      </dsp:nvSpPr>
      <dsp:spPr>
        <a:xfrm>
          <a:off x="0" y="5604"/>
          <a:ext cx="8521700" cy="72539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3100" kern="1200" dirty="0"/>
            <a:t>Venitul minim de incluziune are 2 componente: </a:t>
          </a:r>
          <a:endParaRPr lang="en-GB" sz="3100" kern="1200" dirty="0"/>
        </a:p>
      </dsp:txBody>
      <dsp:txXfrm>
        <a:off x="35411" y="41015"/>
        <a:ext cx="8450878" cy="654577"/>
      </dsp:txXfrm>
    </dsp:sp>
    <dsp:sp modelId="{8DDB2970-0821-4837-BB12-7D967A39EC6E}">
      <dsp:nvSpPr>
        <dsp:cNvPr id="0" name=""/>
        <dsp:cNvSpPr/>
      </dsp:nvSpPr>
      <dsp:spPr>
        <a:xfrm>
          <a:off x="0" y="731004"/>
          <a:ext cx="8521700" cy="8342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0564" tIns="39370" rIns="220472" bIns="3937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o-RO" sz="2400" b="1" kern="1200" dirty="0">
              <a:latin typeface="Calibri" panose="020F0502020204030204" pitchFamily="34" charset="0"/>
              <a:cs typeface="Calibri" panose="020F0502020204030204" pitchFamily="34" charset="0"/>
            </a:rPr>
            <a:t>Ajutorul de incluziune</a:t>
          </a:r>
          <a:endParaRPr lang="en-GB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o-RO" sz="2400" b="1" kern="1200" dirty="0">
              <a:latin typeface="Calibri" panose="020F0502020204030204" pitchFamily="34" charset="0"/>
              <a:cs typeface="Calibri" panose="020F0502020204030204" pitchFamily="34" charset="0"/>
            </a:rPr>
            <a:t>Ajutorul pentru familiile cu copii</a:t>
          </a:r>
        </a:p>
      </dsp:txBody>
      <dsp:txXfrm>
        <a:off x="0" y="731004"/>
        <a:ext cx="8521700" cy="834210"/>
      </dsp:txXfrm>
    </dsp:sp>
    <dsp:sp modelId="{4251D9C8-502C-4D85-95F4-1F6EC925E9D3}">
      <dsp:nvSpPr>
        <dsp:cNvPr id="0" name=""/>
        <dsp:cNvSpPr/>
      </dsp:nvSpPr>
      <dsp:spPr>
        <a:xfrm>
          <a:off x="0" y="1565214"/>
          <a:ext cx="8521700" cy="72539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30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venir Next LT Pro Light"/>
              <a:ea typeface="+mn-ea"/>
              <a:cs typeface="+mn-cs"/>
            </a:rPr>
            <a:t>Măsuri de asistenta socială complementare:</a:t>
          </a:r>
          <a:endParaRPr lang="en-GB" sz="300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Avenir Next LT Pro Light"/>
            <a:ea typeface="+mn-ea"/>
            <a:cs typeface="+mn-cs"/>
          </a:endParaRPr>
        </a:p>
      </dsp:txBody>
      <dsp:txXfrm>
        <a:off x="35411" y="1600625"/>
        <a:ext cx="8450878" cy="654577"/>
      </dsp:txXfrm>
    </dsp:sp>
    <dsp:sp modelId="{F484E5A7-8A5F-4986-BBBB-FF1ECB52ACAC}">
      <dsp:nvSpPr>
        <dsp:cNvPr id="0" name=""/>
        <dsp:cNvSpPr/>
      </dsp:nvSpPr>
      <dsp:spPr>
        <a:xfrm>
          <a:off x="0" y="2290614"/>
          <a:ext cx="8521700" cy="12513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0564" tIns="39370" rIns="220472" bIns="3937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o-RO" sz="2400" b="1" kern="1200" dirty="0">
              <a:latin typeface="Calibri" panose="020F0502020204030204" pitchFamily="34" charset="0"/>
              <a:cs typeface="Calibri" panose="020F0502020204030204" pitchFamily="34" charset="0"/>
            </a:rPr>
            <a:t>Stimulente</a:t>
          </a:r>
          <a:endParaRPr lang="en-GB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o-RO" sz="2400" b="1" kern="1200" dirty="0">
              <a:latin typeface="Calibri" panose="020F0502020204030204" pitchFamily="34" charset="0"/>
              <a:cs typeface="Calibri" panose="020F0502020204030204" pitchFamily="34" charset="0"/>
            </a:rPr>
            <a:t>Facilități contributive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o-RO" sz="2400" b="1" kern="1200" dirty="0">
              <a:latin typeface="Calibri" panose="020F0502020204030204" pitchFamily="34" charset="0"/>
              <a:cs typeface="Calibri" panose="020F0502020204030204" pitchFamily="34" charset="0"/>
            </a:rPr>
            <a:t>Alte drepturi complementare</a:t>
          </a:r>
        </a:p>
      </dsp:txBody>
      <dsp:txXfrm>
        <a:off x="0" y="2290614"/>
        <a:ext cx="8521700" cy="12513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012C37-0FEB-4DCA-81D6-8421A842CB7E}" type="datetimeFigureOut">
              <a:rPr lang="en-GB" smtClean="0"/>
              <a:pPr/>
              <a:t>17/01/2024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3FBAF4-637F-4757-8784-077A26382A3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8808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69F14-D465-431B-ABA3-4D59C5125562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888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11A6A15-6E39-4FFA-B5DC-89EB633E6D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8300" y="1371600"/>
            <a:ext cx="8127574" cy="2736443"/>
          </a:xfr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A169311-3201-45EC-B973-82EC27DA52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8300" y="4299358"/>
            <a:ext cx="8127574" cy="1187042"/>
          </a:xfrm>
        </p:spPr>
        <p:txBody>
          <a:bodyPr>
            <a:normAutofit/>
          </a:bodyPr>
          <a:lstStyle>
            <a:lvl1pPr marL="0" indent="0" algn="l">
              <a:buNone/>
              <a:defRPr sz="1800" cap="all" spc="2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29AE4B9-EDEF-4A2C-B464-332C5C624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pPr/>
              <a:t>1/17/2024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2B4C951-4861-4549-8E72-CEECA89E4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F2E1401-5637-41BC-AC21-891056450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18656A6-9180-AF0B-69A5-00B41766BF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944" t="25770" r="1041" b="48848"/>
          <a:stretch/>
        </p:blipFill>
        <p:spPr bwMode="auto">
          <a:xfrm>
            <a:off x="124884" y="0"/>
            <a:ext cx="5727700" cy="10344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62641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FEAD0E6-AD36-493C-9DC3-5ACC2059E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299" y="685800"/>
            <a:ext cx="8915402" cy="1371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10B8558-FA83-4F6C-A6D1-2DF9D3F74B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638299" y="2057399"/>
            <a:ext cx="8915401" cy="4114801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B6DE619-0CC6-4480-ABDE-277D36BDF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pPr/>
              <a:t>1/17/2024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40791E6-BE35-4ECA-8AD1-E8EC09B85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1F94606-B928-42D6-85CC-9576F60E3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076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D7F18D8A-5002-491C-922A-E9624E2DBD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65882C6-2BE9-4E25-B8BB-A2346A2B0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C7BEFF9-B3BC-4C07-BF6C-2E3C91B54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pPr/>
              <a:t>1/17/2024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E0F4CF6-CDF1-4AFD-8319-71FD4FED4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E01A026-57F4-47F7-B4F0-E0D48E012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0513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8E1104A7-F33E-0B40-47CB-C697D35674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6949"/>
            <a:ext cx="12192000" cy="573105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40A1F75D-A76D-5C44-977A-71BFBE3FF73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1263" y="224668"/>
            <a:ext cx="9749285" cy="789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403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62B3747-9ADB-4FCC-89CE-6E84D1347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DAEC9C6-5D7D-4249-8820-D4C99D0AE8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21F35F7-46A1-40A9-ACD7-C49239926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pPr/>
              <a:t>1/17/2024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A345637-B780-4999-A87D-0039BC5A9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CD9777F-E471-4CC5-B27B-137CB061E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724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BDCB1D-064E-46DE-B533-7CDA331EE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300" y="2748406"/>
            <a:ext cx="8115300" cy="2737994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FD222C0-D002-4A94-BAFF-FD1A1CCA64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38300" y="1371600"/>
            <a:ext cx="8115300" cy="133327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53E7D7E-EC9F-4AA5-A559-EF556C6AD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pPr/>
              <a:t>1/17/2024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677A8EE-88C1-400C-A23F-656DC76B9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3C245A4-F9C6-44E9-929F-78C657C8B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853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0DF34F-B65E-4FA0-87E8-8890F482B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299" y="685800"/>
            <a:ext cx="9382348" cy="13716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D625A67-10CA-4531-93E1-39892C087E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38297" y="2057400"/>
            <a:ext cx="4553103" cy="41250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622BE36-0CAF-4D92-9AC2-9249276B96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77000" y="2057400"/>
            <a:ext cx="4543647" cy="41250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3C36479-3B04-43BD-9B59-DBF6CA2BF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pPr/>
              <a:t>1/17/2024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CFD4449-57DB-41D2-B49E-694E7C13F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E60CC2C-E50B-47D2-B62F-D5C4C9CDA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657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48530B-D0F2-4FC4-A10F-1E54EF82C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300" y="755118"/>
            <a:ext cx="9378304" cy="122276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868865C-9D06-4FA3-BA3D-7187BB41B5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38300" y="2034147"/>
            <a:ext cx="4529391" cy="681591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2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F656570-8F97-4B7E-A805-96925AC478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38300" y="2748405"/>
            <a:ext cx="4529391" cy="344125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4057EF54-F63F-4730-99EE-0E472578F5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87213" y="2034147"/>
            <a:ext cx="4529391" cy="681591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2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5908453E-B012-4889-9F49-E1351532AD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87213" y="2748405"/>
            <a:ext cx="4529391" cy="344125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E89FC47A-8514-4C98-B1BE-FF6CC666C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pPr/>
              <a:t>1/17/2024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CED4301A-D375-4163-9488-27A9CDC6F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6EED6105-4A37-4D4B-9BE8-715FB732C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416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D13007F-6649-4D23-8869-C1CC29D00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88B85A1-41F9-4BC1-9C40-3E5D5C042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pPr/>
              <a:t>1/17/2024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97B23774-EAA9-47ED-87EF-EE2B29A2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E2526550-DD4D-45E2-8916-8314C5D06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839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1B35FACD-1A4D-49F3-8EA8-21B5C1A6A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pPr/>
              <a:t>1/17/2024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C4FFD9DD-0E4E-4C36-AF85-B3EAD7FE6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76E6F4C8-14FA-4405-85EE-ABF53FB03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421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88E7C28-5DEE-493D-ABAD-38E4F2D75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5621" y="1085481"/>
            <a:ext cx="3651180" cy="1657719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A5E79C5-E567-4F12-96B8-8BBEAE3D8B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76900" y="1132676"/>
            <a:ext cx="5289480" cy="4728374"/>
          </a:xfrm>
        </p:spPr>
        <p:txBody>
          <a:bodyPr/>
          <a:lstStyle>
            <a:lvl1pPr>
              <a:lnSpc>
                <a:spcPct val="110000"/>
              </a:lnSpc>
              <a:defRPr sz="3200"/>
            </a:lvl1pPr>
            <a:lvl2pPr>
              <a:lnSpc>
                <a:spcPct val="110000"/>
              </a:lnSpc>
              <a:defRPr sz="2800"/>
            </a:lvl2pPr>
            <a:lvl3pPr>
              <a:lnSpc>
                <a:spcPct val="110000"/>
              </a:lnSpc>
              <a:defRPr sz="2400"/>
            </a:lvl3pPr>
            <a:lvl4pPr>
              <a:lnSpc>
                <a:spcPct val="110000"/>
              </a:lnSpc>
              <a:defRPr sz="2000"/>
            </a:lvl4pPr>
            <a:lvl5pPr>
              <a:lnSpc>
                <a:spcPct val="110000"/>
              </a:lnSpc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733DF7F-0B5C-40CE-A65F-779FA7EFBF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25621" y="2748406"/>
            <a:ext cx="3651180" cy="311264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022248C-1826-4833-9592-383B5873A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pPr/>
              <a:t>1/17/2024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80219DC-2646-42AD-897A-EB765DCBE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AF238D7-4EEA-475B-B1CA-C44B89BEA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267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2DD65BE-C907-4660-A586-71C6A1D10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085481"/>
            <a:ext cx="3657600" cy="1657719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044C8A9-67DF-419C-B2FC-3A879CCEF3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76900" y="1061885"/>
            <a:ext cx="5331069" cy="477556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EDA94A1-3058-402A-9C3F-2F210D91D9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19200" y="2748406"/>
            <a:ext cx="3657600" cy="311264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BC3CA50-C8D8-4F83-B2F6-BCE825866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pPr/>
              <a:t>1/17/2024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57E5BE3-7B02-4281-BD90-C1FAAF636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2FE256D-ACD5-438F-BA6F-605E5260E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18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7F31A689-589E-4A73-9313-EF44F7E4E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299" y="685800"/>
            <a:ext cx="8915402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B2B11B8-9E77-4144-B9C1-FD164D9A11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38300" y="2057400"/>
            <a:ext cx="8915402" cy="41372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D06E4CC-CF79-4C8D-9E5F-1BB517435A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-1001475" y="1517536"/>
            <a:ext cx="28011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spc="100" baseline="0">
                <a:solidFill>
                  <a:schemeClr val="tx1"/>
                </a:solidFill>
              </a:defRPr>
            </a:lvl1pPr>
          </a:lstStyle>
          <a:p>
            <a:fld id="{B6D41BCC-AD73-4203-A5A6-E62EB28B0FE6}" type="datetimeFigureOut">
              <a:rPr lang="en-US" smtClean="0"/>
              <a:pPr/>
              <a:t>1/17/2024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3D79449-05F6-4BC7-95DF-F04E1F1614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118764" y="4237870"/>
            <a:ext cx="33440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cap="all" spc="1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9317FE5-2D1F-4ECC-9460-08145C3BB9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28877" y="6319138"/>
            <a:ext cx="7106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cap="all" spc="100" baseline="0">
                <a:solidFill>
                  <a:schemeClr val="tx1"/>
                </a:solidFill>
              </a:defRPr>
            </a:lvl1pPr>
          </a:lstStyle>
          <a:p>
            <a:fld id="{D637F8FC-4B86-4690-8888-22AB2F781B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337A544C-394A-883D-82E9-7D7CE7CAA2D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1263" y="224668"/>
            <a:ext cx="9749285" cy="789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746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8" r:id="rId6"/>
    <p:sldLayoutId id="2147483693" r:id="rId7"/>
    <p:sldLayoutId id="2147483694" r:id="rId8"/>
    <p:sldLayoutId id="2147483695" r:id="rId9"/>
    <p:sldLayoutId id="2147483697" r:id="rId10"/>
    <p:sldLayoutId id="2147483696" r:id="rId11"/>
    <p:sldLayoutId id="2147483700" r:id="rId12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3444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3127379" y="2662240"/>
            <a:ext cx="6532563" cy="12366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9pPr>
          </a:lstStyle>
          <a:p>
            <a:pPr defTabSz="457200" eaLnBrk="1" fontAlgn="auto" hangingPunct="1">
              <a:spcAft>
                <a:spcPts val="0"/>
              </a:spcAft>
              <a:defRPr/>
            </a:pPr>
            <a:endParaRPr lang="fr-FR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54F063D-FF92-0F33-60A5-C4D19466C0D4}"/>
              </a:ext>
            </a:extLst>
          </p:cNvPr>
          <p:cNvSpPr txBox="1"/>
          <p:nvPr/>
        </p:nvSpPr>
        <p:spPr>
          <a:xfrm>
            <a:off x="680085" y="3898903"/>
            <a:ext cx="541591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solidFill>
                  <a:schemeClr val="bg1"/>
                </a:solidFill>
                <a:latin typeface="Andes" panose="02000000000000000000" pitchFamily="50" charset="0"/>
              </a:rPr>
              <a:t>Venitul</a:t>
            </a:r>
            <a:r>
              <a:rPr lang="en-US" sz="6000" b="1" dirty="0">
                <a:solidFill>
                  <a:schemeClr val="bg1"/>
                </a:solidFill>
                <a:latin typeface="Andes" panose="02000000000000000000" pitchFamily="50" charset="0"/>
              </a:rPr>
              <a:t> Minim de </a:t>
            </a:r>
            <a:r>
              <a:rPr lang="en-US" sz="6000" b="1" dirty="0" err="1">
                <a:solidFill>
                  <a:schemeClr val="bg1"/>
                </a:solidFill>
                <a:latin typeface="Andes" panose="02000000000000000000" pitchFamily="50" charset="0"/>
              </a:rPr>
              <a:t>Incluziune</a:t>
            </a:r>
            <a:r>
              <a:rPr lang="ro-RO" sz="6000" b="1" dirty="0">
                <a:solidFill>
                  <a:schemeClr val="bg1"/>
                </a:solidFill>
                <a:latin typeface="Andes" panose="02000000000000000000" pitchFamily="50" charset="0"/>
              </a:rPr>
              <a:t> (VMI)</a:t>
            </a:r>
          </a:p>
          <a:p>
            <a:endParaRPr lang="en-US" sz="6000" b="1" dirty="0">
              <a:solidFill>
                <a:schemeClr val="bg1"/>
              </a:solidFill>
              <a:latin typeface="Andes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73937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229229-EFD2-DDF7-1C0B-4C8A6B5FA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299" y="1016306"/>
            <a:ext cx="8915402" cy="1371600"/>
          </a:xfrm>
        </p:spPr>
        <p:txBody>
          <a:bodyPr/>
          <a:lstStyle/>
          <a:p>
            <a:r>
              <a:rPr lang="x-none" dirty="0"/>
              <a:t>Notă la situațiile care pot conduce la excludere: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4740AEA-5F32-77FC-C29B-CADAC1C481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8299" y="2506133"/>
            <a:ext cx="9469967" cy="3471334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În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situaţia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în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 care 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unul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sau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mai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multe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bunuri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aflate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în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proprietatea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persoanei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singure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/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familiei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beneficiare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 de 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venit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 minim de 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incluziune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este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dat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în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5"/>
                </a:solidFill>
                <a:effectLst/>
                <a:latin typeface="+mj-lt"/>
                <a:ea typeface="Times New Roman" panose="02020603050405020304" pitchFamily="18" charset="0"/>
              </a:rPr>
              <a:t>închiriere</a:t>
            </a:r>
            <a:r>
              <a:rPr lang="en-US" sz="1800" dirty="0">
                <a:solidFill>
                  <a:schemeClr val="accent5"/>
                </a:solidFill>
                <a:effectLst/>
                <a:latin typeface="+mj-lt"/>
                <a:ea typeface="Times New Roman" panose="02020603050405020304" pitchFamily="18" charset="0"/>
              </a:rPr>
              <a:t>/</a:t>
            </a:r>
            <a:r>
              <a:rPr lang="en-US" sz="1800" dirty="0" err="1">
                <a:solidFill>
                  <a:schemeClr val="accent5"/>
                </a:solidFill>
                <a:effectLst/>
                <a:latin typeface="+mj-lt"/>
                <a:ea typeface="Times New Roman" panose="02020603050405020304" pitchFamily="18" charset="0"/>
              </a:rPr>
              <a:t>arendă</a:t>
            </a:r>
            <a:r>
              <a:rPr lang="en-US" sz="1800" dirty="0">
                <a:solidFill>
                  <a:schemeClr val="accent5"/>
                </a:solidFill>
                <a:effectLst/>
                <a:latin typeface="+mj-lt"/>
                <a:ea typeface="Times New Roman" panose="02020603050405020304" pitchFamily="18" charset="0"/>
              </a:rPr>
              <a:t>/</a:t>
            </a:r>
            <a:r>
              <a:rPr lang="en-US" sz="1800" dirty="0" err="1">
                <a:solidFill>
                  <a:schemeClr val="accent5"/>
                </a:solidFill>
                <a:effectLst/>
                <a:latin typeface="+mj-lt"/>
                <a:ea typeface="Times New Roman" panose="02020603050405020304" pitchFamily="18" charset="0"/>
              </a:rPr>
              <a:t>concesiune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acest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 bun 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va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 fi 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luat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în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calcul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pentru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persoana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/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familia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 care 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îl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 are 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în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închiriere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/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arendă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/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concesiune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iar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pentru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proprietarul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 de 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drept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 se 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va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lua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în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calcul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5"/>
                </a:solidFill>
                <a:effectLst/>
                <a:latin typeface="+mj-lt"/>
                <a:ea typeface="Times New Roman" panose="02020603050405020304" pitchFamily="18" charset="0"/>
              </a:rPr>
              <a:t>valoarea</a:t>
            </a:r>
            <a:r>
              <a:rPr lang="en-US" sz="1800" dirty="0">
                <a:solidFill>
                  <a:schemeClr val="accent5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5"/>
                </a:solidFill>
                <a:effectLst/>
                <a:latin typeface="+mj-lt"/>
                <a:ea typeface="Times New Roman" panose="02020603050405020304" pitchFamily="18" charset="0"/>
              </a:rPr>
              <a:t>obţinută</a:t>
            </a:r>
            <a:r>
              <a:rPr lang="en-US" sz="1800" dirty="0">
                <a:solidFill>
                  <a:schemeClr val="accent5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5"/>
                </a:solidFill>
                <a:effectLst/>
                <a:latin typeface="+mj-lt"/>
                <a:ea typeface="Times New Roman" panose="02020603050405020304" pitchFamily="18" charset="0"/>
              </a:rPr>
              <a:t>în</a:t>
            </a:r>
            <a:r>
              <a:rPr lang="en-US" sz="1800" dirty="0">
                <a:solidFill>
                  <a:schemeClr val="accent5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5"/>
                </a:solidFill>
                <a:effectLst/>
                <a:latin typeface="+mj-lt"/>
                <a:ea typeface="Times New Roman" panose="02020603050405020304" pitchFamily="18" charset="0"/>
              </a:rPr>
              <a:t>urma</a:t>
            </a:r>
            <a:r>
              <a:rPr lang="en-US" sz="1800" dirty="0">
                <a:solidFill>
                  <a:schemeClr val="accent5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5"/>
                </a:solidFill>
                <a:effectLst/>
                <a:latin typeface="+mj-lt"/>
                <a:ea typeface="Times New Roman" panose="02020603050405020304" pitchFamily="18" charset="0"/>
              </a:rPr>
              <a:t>cedării</a:t>
            </a:r>
            <a:r>
              <a:rPr lang="en-US" sz="1800" dirty="0">
                <a:solidFill>
                  <a:schemeClr val="accent5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5"/>
                </a:solidFill>
                <a:effectLst/>
                <a:latin typeface="+mj-lt"/>
                <a:ea typeface="Times New Roman" panose="02020603050405020304" pitchFamily="18" charset="0"/>
              </a:rPr>
              <a:t>dreptului</a:t>
            </a:r>
            <a:r>
              <a:rPr lang="en-US" sz="1800" dirty="0">
                <a:solidFill>
                  <a:schemeClr val="accent5"/>
                </a:solidFill>
                <a:effectLst/>
                <a:latin typeface="+mj-lt"/>
                <a:ea typeface="Times New Roman" panose="02020603050405020304" pitchFamily="18" charset="0"/>
              </a:rPr>
              <a:t> de </a:t>
            </a:r>
            <a:r>
              <a:rPr lang="en-US" sz="1800" dirty="0" err="1">
                <a:solidFill>
                  <a:schemeClr val="accent5"/>
                </a:solidFill>
                <a:effectLst/>
                <a:latin typeface="+mj-lt"/>
                <a:ea typeface="Times New Roman" panose="02020603050405020304" pitchFamily="18" charset="0"/>
              </a:rPr>
              <a:t>folosinţă</a:t>
            </a:r>
            <a:r>
              <a:rPr lang="en-US" sz="1800" dirty="0">
                <a:solidFill>
                  <a:schemeClr val="accent5"/>
                </a:solidFill>
                <a:effectLst/>
                <a:latin typeface="+mj-lt"/>
                <a:ea typeface="Times New Roman" panose="02020603050405020304" pitchFamily="18" charset="0"/>
              </a:rPr>
              <a:t> a </a:t>
            </a:r>
            <a:r>
              <a:rPr lang="en-US" sz="1800" dirty="0" err="1">
                <a:solidFill>
                  <a:schemeClr val="accent5"/>
                </a:solidFill>
                <a:effectLst/>
                <a:latin typeface="+mj-lt"/>
                <a:ea typeface="Times New Roman" panose="02020603050405020304" pitchFamily="18" charset="0"/>
              </a:rPr>
              <a:t>bunului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.</a:t>
            </a:r>
            <a:endParaRPr lang="x-none" sz="1800" dirty="0">
              <a:effectLst/>
              <a:latin typeface="+mj-lt"/>
              <a:ea typeface="Times New Roman" panose="02020603050405020304" pitchFamily="18" charset="0"/>
            </a:endParaRPr>
          </a:p>
          <a:p>
            <a:pPr algn="just"/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Persoana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sau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familia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 care 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deţine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 pe 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lângă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locuinţa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 de 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domiciliu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 o 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cotă-parte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dintr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-o 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altă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clădire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/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spaţiu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locativ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/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imobil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poate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 beneficia de 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venit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 minim de 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incluziune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indiferent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 de 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mărimea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cotei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</a:rPr>
              <a:t>dacă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5"/>
                </a:solidFill>
                <a:effectLst/>
                <a:latin typeface="+mj-lt"/>
                <a:ea typeface="Times New Roman" panose="02020603050405020304" pitchFamily="18" charset="0"/>
              </a:rPr>
              <a:t>prin</a:t>
            </a:r>
            <a:r>
              <a:rPr lang="en-US" sz="1800" dirty="0">
                <a:solidFill>
                  <a:schemeClr val="accent5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5"/>
                </a:solidFill>
                <a:effectLst/>
                <a:latin typeface="+mj-lt"/>
                <a:ea typeface="Times New Roman" panose="02020603050405020304" pitchFamily="18" charset="0"/>
              </a:rPr>
              <a:t>această</a:t>
            </a:r>
            <a:r>
              <a:rPr lang="en-US" sz="1800" dirty="0">
                <a:solidFill>
                  <a:schemeClr val="accent5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5"/>
                </a:solidFill>
                <a:effectLst/>
                <a:latin typeface="+mj-lt"/>
                <a:ea typeface="Times New Roman" panose="02020603050405020304" pitchFamily="18" charset="0"/>
              </a:rPr>
              <a:t>posesiune</a:t>
            </a:r>
            <a:r>
              <a:rPr lang="en-US" sz="1800" dirty="0">
                <a:solidFill>
                  <a:schemeClr val="accent5"/>
                </a:solidFill>
                <a:effectLst/>
                <a:latin typeface="+mj-lt"/>
                <a:ea typeface="Times New Roman" panose="02020603050405020304" pitchFamily="18" charset="0"/>
              </a:rPr>
              <a:t> nu </a:t>
            </a:r>
            <a:r>
              <a:rPr lang="en-US" sz="1800" dirty="0" err="1">
                <a:solidFill>
                  <a:schemeClr val="accent5"/>
                </a:solidFill>
                <a:effectLst/>
                <a:latin typeface="+mj-lt"/>
                <a:ea typeface="Times New Roman" panose="02020603050405020304" pitchFamily="18" charset="0"/>
              </a:rPr>
              <a:t>poate</a:t>
            </a:r>
            <a:r>
              <a:rPr lang="en-US" sz="1800" dirty="0">
                <a:solidFill>
                  <a:schemeClr val="accent5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5"/>
                </a:solidFill>
                <a:effectLst/>
                <a:latin typeface="+mj-lt"/>
                <a:ea typeface="Times New Roman" panose="02020603050405020304" pitchFamily="18" charset="0"/>
              </a:rPr>
              <a:t>valorifica</a:t>
            </a:r>
            <a:r>
              <a:rPr lang="en-US" sz="1800" dirty="0">
                <a:solidFill>
                  <a:schemeClr val="accent5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5"/>
                </a:solidFill>
                <a:effectLst/>
                <a:latin typeface="+mj-lt"/>
                <a:ea typeface="Times New Roman" panose="02020603050405020304" pitchFamily="18" charset="0"/>
              </a:rPr>
              <a:t>bunul</a:t>
            </a:r>
            <a:r>
              <a:rPr lang="en-US" sz="1800" dirty="0">
                <a:solidFill>
                  <a:schemeClr val="accent5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5"/>
                </a:solidFill>
                <a:effectLst/>
                <a:latin typeface="+mj-lt"/>
                <a:ea typeface="Times New Roman" panose="02020603050405020304" pitchFamily="18" charset="0"/>
              </a:rPr>
              <a:t>respectiv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</a:rPr>
              <a:t>.</a:t>
            </a:r>
            <a:endParaRPr lang="en-GB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149864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4077BD4-BC17-F42A-4C0E-E4644771E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1" y="2057400"/>
            <a:ext cx="2630854" cy="2647462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ro-RO" sz="3000" dirty="0"/>
              <a:t>Cum se va realiza punerea în practică a legii?</a:t>
            </a:r>
            <a:br>
              <a:rPr lang="ro-RO" sz="3000" dirty="0"/>
            </a:br>
            <a:endParaRPr lang="ro-RO" sz="3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C5A810A-BB33-4029-2BC2-1D3D0DE46E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8271" y="1250462"/>
            <a:ext cx="6643630" cy="4921737"/>
          </a:xfrm>
        </p:spPr>
        <p:txBody>
          <a:bodyPr>
            <a:normAutofit/>
          </a:bodyPr>
          <a:lstStyle/>
          <a:p>
            <a:pPr marL="342900" lvl="0" indent="-342900">
              <a:buFont typeface="Symbol" pitchFamily="2" charset="2"/>
              <a:buChar char=""/>
            </a:pPr>
            <a:endParaRPr lang="ro-RO" sz="2400" b="1" kern="100" dirty="0">
              <a:effectLst/>
            </a:endParaRPr>
          </a:p>
          <a:p>
            <a:pPr marL="342900" lvl="0" indent="-342900">
              <a:buFont typeface="Symbol" pitchFamily="2" charset="2"/>
              <a:buChar char=""/>
            </a:pPr>
            <a:r>
              <a:rPr lang="ro-RO" sz="2400" b="1" kern="100" dirty="0">
                <a:effectLst/>
              </a:rPr>
              <a:t>Utilizarea </a:t>
            </a:r>
            <a:r>
              <a:rPr lang="ro-RO" sz="2400" b="1" kern="100" dirty="0">
                <a:solidFill>
                  <a:schemeClr val="accent5"/>
                </a:solidFill>
                <a:effectLst/>
              </a:rPr>
              <a:t>Sistemului Național Informatic de Asistență Socială </a:t>
            </a:r>
            <a:r>
              <a:rPr lang="ro-RO" sz="2400" b="1" kern="100" dirty="0">
                <a:effectLst/>
              </a:rPr>
              <a:t>(SNIAS).</a:t>
            </a:r>
          </a:p>
          <a:p>
            <a:pPr marL="0" lvl="0" indent="0">
              <a:buNone/>
            </a:pPr>
            <a:endParaRPr lang="x-none" sz="2400" b="1" kern="100" dirty="0">
              <a:effectLst/>
            </a:endParaRPr>
          </a:p>
          <a:p>
            <a:pPr marL="342900" lvl="0" indent="-342900">
              <a:buFont typeface="Symbol" pitchFamily="2" charset="2"/>
              <a:buChar char=""/>
            </a:pPr>
            <a:r>
              <a:rPr lang="ro-RO" sz="2400" b="1" kern="100" dirty="0">
                <a:effectLst/>
              </a:rPr>
              <a:t>Până la finalizarea acestui sistem se va utiliza o </a:t>
            </a:r>
            <a:r>
              <a:rPr lang="ro-RO" sz="2400" b="1" kern="100" dirty="0">
                <a:solidFill>
                  <a:schemeClr val="accent5"/>
                </a:solidFill>
              </a:rPr>
              <a:t>micro-ap</a:t>
            </a:r>
            <a:r>
              <a:rPr lang="ro-RO" sz="2400" b="1" kern="100" dirty="0">
                <a:solidFill>
                  <a:schemeClr val="accent5"/>
                </a:solidFill>
                <a:effectLst/>
              </a:rPr>
              <a:t>licație informatică.</a:t>
            </a:r>
          </a:p>
          <a:p>
            <a:pPr marL="0" lvl="0" indent="0">
              <a:buNone/>
            </a:pPr>
            <a:endParaRPr lang="x-none" sz="2400" b="1" kern="100" dirty="0">
              <a:effectLst/>
            </a:endParaRPr>
          </a:p>
          <a:p>
            <a:pPr marL="342900" lvl="0" indent="-342900">
              <a:buFont typeface="Symbol" pitchFamily="2" charset="2"/>
              <a:buChar char=""/>
            </a:pPr>
            <a:r>
              <a:rPr lang="ro-RO" sz="2400" b="1" kern="100" dirty="0">
                <a:effectLst/>
              </a:rPr>
              <a:t>Vor fi și aspecte pentru care vor fi utilizate </a:t>
            </a:r>
            <a:r>
              <a:rPr lang="ro-RO" sz="2400" b="1" kern="100" dirty="0">
                <a:solidFill>
                  <a:schemeClr val="accent5"/>
                </a:solidFill>
                <a:effectLst/>
              </a:rPr>
              <a:t>documente pe hârtie.</a:t>
            </a:r>
            <a:endParaRPr lang="x-none" sz="2400" b="1" kern="100" dirty="0">
              <a:solidFill>
                <a:schemeClr val="accent5"/>
              </a:solidFill>
              <a:effectLst/>
            </a:endParaRPr>
          </a:p>
          <a:p>
            <a:pPr marL="0" indent="0">
              <a:buNone/>
            </a:pPr>
            <a:endParaRPr lang="x-none" sz="2400" kern="100" dirty="0">
              <a:effectLst/>
            </a:endParaRPr>
          </a:p>
          <a:p>
            <a:pPr marL="0" indent="0">
              <a:buNone/>
            </a:pPr>
            <a:endParaRPr lang="ro-RO" sz="2400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xmlns="" id="{22F1CF70-07E6-4B36-8284-8ADE503992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-1001475" y="1517536"/>
            <a:ext cx="2801123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A2DD3222-08D1-4334-9F0A-9AFB9C7C753E}" type="datetime1">
              <a:rPr lang="en-US" smtClean="0"/>
              <a:pPr>
                <a:spcAft>
                  <a:spcPts val="600"/>
                </a:spcAft>
              </a:pPr>
              <a:t>1/17/2024</a:t>
            </a:fld>
            <a:endParaRPr lang="en-US"/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xmlns="" id="{00EA9EC1-B4C0-4B8E-A0C5-32E12DF93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28877" y="6319138"/>
            <a:ext cx="710647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CB43FFD5-6656-4C69-9CDD-D1B69A112D7A}" type="slidenum">
              <a:rPr lang="en-US" smtClean="0"/>
              <a:pPr>
                <a:spcAft>
                  <a:spcPts val="600"/>
                </a:spcAft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374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914476B-E6B1-D3A1-86FE-46918D531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299" y="2166871"/>
            <a:ext cx="8915402" cy="1371600"/>
          </a:xfrm>
        </p:spPr>
        <p:txBody>
          <a:bodyPr/>
          <a:lstStyle/>
          <a:p>
            <a:r>
              <a:rPr lang="ro-RO" dirty="0" err="1"/>
              <a:t>Multumesc</a:t>
            </a:r>
            <a:r>
              <a:rPr lang="ro-RO" dirty="0"/>
              <a:t> pentru atenție!</a:t>
            </a:r>
          </a:p>
        </p:txBody>
      </p:sp>
    </p:spTree>
    <p:extLst>
      <p:ext uri="{BB962C8B-B14F-4D97-AF65-F5344CB8AC3E}">
        <p14:creationId xmlns:p14="http://schemas.microsoft.com/office/powerpoint/2010/main" val="1508251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60646E-BBE9-522E-4648-9DD87839F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5330" y="1499758"/>
            <a:ext cx="9457059" cy="1506381"/>
          </a:xfrm>
        </p:spPr>
        <p:txBody>
          <a:bodyPr>
            <a:normAutofit/>
          </a:bodyPr>
          <a:lstStyle/>
          <a:p>
            <a:r>
              <a:rPr lang="ro-RO" sz="4400" dirty="0"/>
              <a:t>Cadrul legislativ</a:t>
            </a:r>
            <a:br>
              <a:rPr lang="ro-RO" sz="4400" dirty="0"/>
            </a:br>
            <a:endParaRPr lang="ro-RO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163FDB5-1102-9CDE-1DE6-427B2B8008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5330" y="2756971"/>
            <a:ext cx="4876799" cy="2847702"/>
          </a:xfrm>
        </p:spPr>
        <p:txBody>
          <a:bodyPr>
            <a:normAutofit lnSpcReduction="10000"/>
          </a:bodyPr>
          <a:lstStyle/>
          <a:p>
            <a:pPr marL="342900" lvl="0" indent="-342900">
              <a:buFont typeface="Symbol" pitchFamily="2" charset="2"/>
              <a:buChar char=""/>
            </a:pPr>
            <a:r>
              <a:rPr lang="x-none" b="1" dirty="0">
                <a:solidFill>
                  <a:schemeClr val="accent4"/>
                </a:solidFill>
                <a:effectLst/>
              </a:rPr>
              <a:t>Legea nr. 196/2016 </a:t>
            </a:r>
            <a:r>
              <a:rPr lang="x-none" b="1" dirty="0">
                <a:effectLst/>
              </a:rPr>
              <a:t>privind venitul minim de incluziune.</a:t>
            </a:r>
          </a:p>
          <a:p>
            <a:pPr marL="0" lvl="0" indent="0">
              <a:buNone/>
            </a:pPr>
            <a:endParaRPr lang="x-none" b="1" dirty="0">
              <a:effectLst/>
            </a:endParaRPr>
          </a:p>
          <a:p>
            <a:r>
              <a:rPr lang="nn-NO" b="1" dirty="0" smtClean="0">
                <a:solidFill>
                  <a:schemeClr val="accent4"/>
                </a:solidFill>
              </a:rPr>
              <a:t> Hotărâre</a:t>
            </a:r>
            <a:r>
              <a:rPr lang="ro-RO" b="1" dirty="0" smtClean="0">
                <a:solidFill>
                  <a:schemeClr val="accent4"/>
                </a:solidFill>
              </a:rPr>
              <a:t>a Guvernului</a:t>
            </a:r>
            <a:r>
              <a:rPr lang="nn-NO" b="1" dirty="0" smtClean="0">
                <a:solidFill>
                  <a:schemeClr val="accent4"/>
                </a:solidFill>
              </a:rPr>
              <a:t>  </a:t>
            </a:r>
            <a:r>
              <a:rPr lang="ro-RO" b="1" dirty="0" smtClean="0">
                <a:solidFill>
                  <a:schemeClr val="accent4"/>
                </a:solidFill>
              </a:rPr>
              <a:t>n</a:t>
            </a:r>
            <a:r>
              <a:rPr lang="nn-NO" b="1" dirty="0" smtClean="0">
                <a:solidFill>
                  <a:schemeClr val="accent4"/>
                </a:solidFill>
              </a:rPr>
              <a:t>r. 1154/2022 </a:t>
            </a:r>
            <a:r>
              <a:rPr lang="en-GB" b="1" dirty="0" err="1" smtClean="0">
                <a:solidFill>
                  <a:schemeClr val="accent4"/>
                </a:solidFill>
              </a:rPr>
              <a:t>pentru</a:t>
            </a:r>
            <a:r>
              <a:rPr lang="en-GB" b="1" dirty="0" smtClean="0">
                <a:solidFill>
                  <a:schemeClr val="accent4"/>
                </a:solidFill>
              </a:rPr>
              <a:t> </a:t>
            </a:r>
            <a:r>
              <a:rPr lang="en-GB" b="1" dirty="0" err="1" smtClean="0">
                <a:solidFill>
                  <a:schemeClr val="accent4"/>
                </a:solidFill>
              </a:rPr>
              <a:t>aprobarea</a:t>
            </a:r>
            <a:r>
              <a:rPr lang="en-GB" b="1" dirty="0" smtClean="0">
                <a:solidFill>
                  <a:schemeClr val="accent4"/>
                </a:solidFill>
              </a:rPr>
              <a:t> </a:t>
            </a:r>
            <a:r>
              <a:rPr lang="ro-RO" b="1" dirty="0" smtClean="0">
                <a:solidFill>
                  <a:schemeClr val="accent4"/>
                </a:solidFill>
              </a:rPr>
              <a:t>N</a:t>
            </a:r>
            <a:r>
              <a:rPr lang="x-none" b="1" smtClean="0">
                <a:solidFill>
                  <a:schemeClr val="accent4"/>
                </a:solidFill>
                <a:effectLst/>
              </a:rPr>
              <a:t>ormel</a:t>
            </a:r>
            <a:r>
              <a:rPr lang="ro-RO" b="1" dirty="0" smtClean="0">
                <a:solidFill>
                  <a:schemeClr val="accent4"/>
                </a:solidFill>
                <a:effectLst/>
              </a:rPr>
              <a:t>or</a:t>
            </a:r>
            <a:r>
              <a:rPr lang="x-none" b="1" smtClean="0">
                <a:solidFill>
                  <a:schemeClr val="accent4"/>
                </a:solidFill>
                <a:effectLst/>
              </a:rPr>
              <a:t> </a:t>
            </a:r>
            <a:r>
              <a:rPr lang="x-none" b="1" dirty="0">
                <a:solidFill>
                  <a:schemeClr val="accent4"/>
                </a:solidFill>
                <a:effectLst/>
              </a:rPr>
              <a:t>metodologice </a:t>
            </a:r>
            <a:r>
              <a:rPr lang="x-none" b="1" dirty="0">
                <a:effectLst/>
              </a:rPr>
              <a:t>de aplicare a prevederilor Legii nr. 196/2016 privind venitul minim de incluziune</a:t>
            </a:r>
            <a:r>
              <a:rPr lang="ro-RO" b="1" dirty="0">
                <a:effectLst/>
              </a:rPr>
              <a:t>. </a:t>
            </a:r>
            <a:endParaRPr lang="x-none" b="1" dirty="0">
              <a:effectLst/>
            </a:endParaRPr>
          </a:p>
        </p:txBody>
      </p:sp>
      <p:pic>
        <p:nvPicPr>
          <p:cNvPr id="5" name="Picture 4" descr="Metal tic-tac-toe game pieces">
            <a:extLst>
              <a:ext uri="{FF2B5EF4-FFF2-40B4-BE49-F238E27FC236}">
                <a16:creationId xmlns:a16="http://schemas.microsoft.com/office/drawing/2014/main" xmlns="" id="{7910C3CD-9E92-F52D-9669-C4536EA916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79" r="19615"/>
          <a:stretch/>
        </p:blipFill>
        <p:spPr>
          <a:xfrm>
            <a:off x="8115300" y="2743200"/>
            <a:ext cx="4076701" cy="4114800"/>
          </a:xfrm>
          <a:prstGeom prst="rect">
            <a:avLst/>
          </a:prstGeom>
          <a:noFill/>
        </p:spPr>
      </p:pic>
      <p:sp>
        <p:nvSpPr>
          <p:cNvPr id="9" name="Date Placeholder 8">
            <a:extLst>
              <a:ext uri="{FF2B5EF4-FFF2-40B4-BE49-F238E27FC236}">
                <a16:creationId xmlns:a16="http://schemas.microsoft.com/office/drawing/2014/main" xmlns="" id="{2C656694-E8B8-4DAB-A4FD-23655A1F11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-1001475" y="1517536"/>
            <a:ext cx="2801123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E8C60573-8BA9-4F06-8BC5-309D58F96E5C}" type="datetime1">
              <a:rPr lang="en-US" smtClean="0"/>
              <a:pPr>
                <a:spcAft>
                  <a:spcPts val="600"/>
                </a:spcAft>
              </a:pPr>
              <a:t>1/17/2024</a:t>
            </a:fld>
            <a:endParaRPr lang="en-US"/>
          </a:p>
        </p:txBody>
      </p:sp>
      <p:sp>
        <p:nvSpPr>
          <p:cNvPr id="11" name="Footer Placeholder 9">
            <a:extLst>
              <a:ext uri="{FF2B5EF4-FFF2-40B4-BE49-F238E27FC236}">
                <a16:creationId xmlns:a16="http://schemas.microsoft.com/office/drawing/2014/main" xmlns="" id="{2C26A52E-FD03-472C-B2A6-1828C634D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10118764" y="4237870"/>
            <a:ext cx="3344053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Sample Footer Text</a:t>
            </a:r>
          </a:p>
        </p:txBody>
      </p:sp>
      <p:sp>
        <p:nvSpPr>
          <p:cNvPr id="13" name="Slide Number Placeholder 10">
            <a:extLst>
              <a:ext uri="{FF2B5EF4-FFF2-40B4-BE49-F238E27FC236}">
                <a16:creationId xmlns:a16="http://schemas.microsoft.com/office/drawing/2014/main" xmlns="" id="{1F03B11F-7EA0-4DD0-B80D-8B0E6DF73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28877" y="6319138"/>
            <a:ext cx="710647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38AB6432-E879-4FE7-87DD-5FEE9CC88187}" type="slidenum">
              <a:rPr lang="en-US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spcAft>
                  <a:spcPts val="600"/>
                </a:spcAft>
              </a:pPr>
              <a:t>2</a:t>
            </a:fld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50615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8D3BDCC-5E35-2993-A920-B5279C394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1" y="2057400"/>
            <a:ext cx="2630854" cy="2647462"/>
          </a:xfrm>
        </p:spPr>
        <p:txBody>
          <a:bodyPr anchor="t">
            <a:normAutofit/>
          </a:bodyPr>
          <a:lstStyle/>
          <a:p>
            <a:r>
              <a:rPr lang="ro-RO" dirty="0"/>
              <a:t>Când intră in vigoare?</a:t>
            </a:r>
            <a:br>
              <a:rPr lang="ro-RO" dirty="0"/>
            </a:br>
            <a:endParaRPr lang="ro-R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C096D0D-0D95-DBD2-7249-9370A3529B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2800" y="1250462"/>
            <a:ext cx="6769101" cy="4921737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ro-RO" b="1" kern="100" dirty="0">
              <a:effectLst/>
            </a:endParaRPr>
          </a:p>
          <a:p>
            <a:pPr marL="0" lvl="0" indent="0">
              <a:buNone/>
            </a:pPr>
            <a:endParaRPr lang="ro-RO" b="1" kern="100" dirty="0"/>
          </a:p>
          <a:p>
            <a:pPr marL="0" lvl="0" indent="0">
              <a:buNone/>
            </a:pPr>
            <a:r>
              <a:rPr lang="ro-RO" b="1" kern="100" dirty="0">
                <a:effectLst/>
              </a:rPr>
              <a:t>Legea 196/2016 a intrat în vigoare la data de </a:t>
            </a:r>
            <a:r>
              <a:rPr lang="ro-RO" b="1" kern="100" dirty="0">
                <a:solidFill>
                  <a:schemeClr val="accent5"/>
                </a:solidFill>
                <a:effectLst/>
              </a:rPr>
              <a:t>1 Aprilie 2023, cu excepția art. 94 si 96</a:t>
            </a:r>
            <a:r>
              <a:rPr lang="ro-RO" b="1" kern="100" dirty="0">
                <a:effectLst/>
              </a:rPr>
              <a:t>, precum și a reglementărilor </a:t>
            </a:r>
            <a:r>
              <a:rPr lang="x-none" b="1" kern="100" dirty="0">
                <a:effectLst/>
              </a:rPr>
              <a:t>referitoare la solicitarea, acordarea, stabilirea dreptului şi plata venitului minim de incluziune, inclusiv a măsurilor complementare acestuia prevăzute pentru beneficiarii venitului minim de incluziune, care se aplică de la </a:t>
            </a:r>
            <a:r>
              <a:rPr lang="x-none" b="1" kern="100" dirty="0">
                <a:solidFill>
                  <a:schemeClr val="accent5"/>
                </a:solidFill>
                <a:effectLst/>
              </a:rPr>
              <a:t>1 ianuarie 2024</a:t>
            </a:r>
            <a:r>
              <a:rPr lang="ro-RO" b="1" kern="100" dirty="0">
                <a:solidFill>
                  <a:schemeClr val="accent5"/>
                </a:solidFill>
                <a:effectLst/>
              </a:rPr>
              <a:t>.</a:t>
            </a:r>
            <a:endParaRPr lang="x-none" b="1" kern="100" dirty="0">
              <a:solidFill>
                <a:schemeClr val="accent5"/>
              </a:solidFill>
              <a:effectLst/>
            </a:endParaRPr>
          </a:p>
          <a:p>
            <a:pPr marL="0" indent="0">
              <a:buNone/>
            </a:pPr>
            <a:endParaRPr lang="ro-RO" dirty="0"/>
          </a:p>
        </p:txBody>
      </p:sp>
      <p:sp>
        <p:nvSpPr>
          <p:cNvPr id="10" name="Footer Placeholder 8">
            <a:extLst>
              <a:ext uri="{FF2B5EF4-FFF2-40B4-BE49-F238E27FC236}">
                <a16:creationId xmlns:a16="http://schemas.microsoft.com/office/drawing/2014/main" xmlns="" id="{24D7EDF6-6DA1-4F25-84E4-C9A5F6F9E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10118764" y="4237870"/>
            <a:ext cx="3344053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/>
              <a:t>Sample Footer Text</a:t>
            </a:r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xmlns="" id="{00EA9EC1-B4C0-4B8E-A0C5-32E12DF93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28877" y="6319138"/>
            <a:ext cx="710647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CB43FFD5-6656-4C69-9CDD-D1B69A112D7A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498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5B33F82-347F-7A10-AE20-F172E23D7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1" y="2057400"/>
            <a:ext cx="2630854" cy="2647462"/>
          </a:xfrm>
        </p:spPr>
        <p:txBody>
          <a:bodyPr anchor="t">
            <a:normAutofit/>
          </a:bodyPr>
          <a:lstStyle/>
          <a:p>
            <a:r>
              <a:rPr lang="ro-RO" dirty="0"/>
              <a:t>Efecte imediate</a:t>
            </a:r>
            <a:br>
              <a:rPr lang="ro-RO" dirty="0"/>
            </a:br>
            <a:endParaRPr lang="ro-R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28FA2C3-A297-602D-4A10-684808AA18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0933" y="1250462"/>
            <a:ext cx="7310967" cy="4921737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ro-RO" sz="2400" b="1" kern="100" dirty="0">
              <a:effectLst/>
            </a:endParaRPr>
          </a:p>
          <a:p>
            <a:pPr marL="0" lvl="0" indent="0">
              <a:buNone/>
            </a:pPr>
            <a:endParaRPr lang="ro-RO" sz="2400" b="1" kern="100" dirty="0"/>
          </a:p>
          <a:p>
            <a:pPr marL="0" lvl="0" indent="0">
              <a:buNone/>
            </a:pPr>
            <a:r>
              <a:rPr lang="ro-RO" sz="2400" b="1" kern="100" dirty="0" smtClean="0">
                <a:effectLst/>
              </a:rPr>
              <a:t>De la </a:t>
            </a:r>
            <a:r>
              <a:rPr lang="ro-RO" sz="2400" b="1" kern="100" dirty="0">
                <a:effectLst/>
              </a:rPr>
              <a:t>data de </a:t>
            </a:r>
            <a:r>
              <a:rPr lang="ro-RO" sz="2400" b="1" kern="100" dirty="0">
                <a:solidFill>
                  <a:schemeClr val="accent5"/>
                </a:solidFill>
                <a:effectLst/>
              </a:rPr>
              <a:t>1 Noiembrie 2023 </a:t>
            </a:r>
            <a:r>
              <a:rPr lang="ro-RO" sz="2400" b="1" kern="100" dirty="0">
                <a:effectLst/>
              </a:rPr>
              <a:t>se pot depune cererile pentru stabilirea dreptului de către beneficiarii actuali de VMG și ASF precum și de beneficiari noi.</a:t>
            </a:r>
            <a:endParaRPr lang="x-none" sz="2400" b="1" kern="100" dirty="0">
              <a:effectLst/>
            </a:endParaRPr>
          </a:p>
          <a:p>
            <a:pPr marL="0" indent="0">
              <a:buNone/>
            </a:pPr>
            <a:endParaRPr lang="ro-RO" sz="2400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xmlns="" id="{22F1CF70-07E6-4B36-8284-8ADE503992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-1001475" y="1517536"/>
            <a:ext cx="2801123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A2DD3222-08D1-4334-9F0A-9AFB9C7C753E}" type="datetime1">
              <a:rPr lang="en-US" smtClean="0"/>
              <a:pPr>
                <a:spcAft>
                  <a:spcPts val="600"/>
                </a:spcAft>
              </a:pPr>
              <a:t>1/17/2024</a:t>
            </a:fld>
            <a:endParaRPr lang="en-US"/>
          </a:p>
        </p:txBody>
      </p:sp>
      <p:sp>
        <p:nvSpPr>
          <p:cNvPr id="10" name="Footer Placeholder 8">
            <a:extLst>
              <a:ext uri="{FF2B5EF4-FFF2-40B4-BE49-F238E27FC236}">
                <a16:creationId xmlns:a16="http://schemas.microsoft.com/office/drawing/2014/main" xmlns="" id="{24D7EDF6-6DA1-4F25-84E4-C9A5F6F9E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10118764" y="4237870"/>
            <a:ext cx="3344053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/>
              <a:t>Sample Footer Text</a:t>
            </a:r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xmlns="" id="{00EA9EC1-B4C0-4B8E-A0C5-32E12DF93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28877" y="6319138"/>
            <a:ext cx="710647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CB43FFD5-6656-4C69-9CDD-D1B69A112D7A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652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AF793EF-9BAB-5D61-54A9-533339F86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566" y="1143000"/>
            <a:ext cx="8915402" cy="1371600"/>
          </a:xfrm>
        </p:spPr>
        <p:txBody>
          <a:bodyPr/>
          <a:lstStyle/>
          <a:p>
            <a:r>
              <a:rPr lang="ro-RO" dirty="0"/>
              <a:t>Care sunt principalele modificări/noutăți ?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xmlns="" id="{6E5CE992-95A7-FE8E-36E7-7D236217D0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83936620"/>
              </p:ext>
            </p:extLst>
          </p:nvPr>
        </p:nvGraphicFramePr>
        <p:xfrm>
          <a:off x="1066800" y="2349499"/>
          <a:ext cx="8521700" cy="35475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450557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33E4A1-3011-5006-3699-2FC96349D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649" y="1236819"/>
            <a:ext cx="9457059" cy="1506381"/>
          </a:xfrm>
        </p:spPr>
        <p:txBody>
          <a:bodyPr>
            <a:normAutofit/>
          </a:bodyPr>
          <a:lstStyle/>
          <a:p>
            <a:r>
              <a:rPr lang="ro-RO" sz="4400" dirty="0"/>
              <a:t>Pe lângă acestea, mai avem:</a:t>
            </a:r>
            <a:br>
              <a:rPr lang="ro-RO" sz="4400" dirty="0"/>
            </a:br>
            <a:endParaRPr lang="ro-RO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0BE338E-D4FB-4B87-82F7-76D41F8E66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1804" y="2305278"/>
            <a:ext cx="6683565" cy="4114799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ro-RO" b="1" dirty="0">
                <a:solidFill>
                  <a:schemeClr val="accent5"/>
                </a:solidFill>
              </a:rPr>
              <a:t>Dimensiunea familiei : </a:t>
            </a:r>
          </a:p>
          <a:p>
            <a:pPr>
              <a:lnSpc>
                <a:spcPct val="110000"/>
              </a:lnSpc>
            </a:pPr>
            <a:r>
              <a:rPr lang="ro-RO" b="1" dirty="0"/>
              <a:t>numărul membrilor familiei calculat în baza coeficienților de echivalență:</a:t>
            </a:r>
          </a:p>
          <a:p>
            <a:pPr lvl="1">
              <a:lnSpc>
                <a:spcPct val="110000"/>
              </a:lnSpc>
            </a:pPr>
            <a:r>
              <a:rPr lang="ro-RO" sz="1800" b="1" dirty="0"/>
              <a:t>1 pentru persoana singura sau pentru un singur membru de familie </a:t>
            </a:r>
          </a:p>
          <a:p>
            <a:pPr lvl="1">
              <a:lnSpc>
                <a:spcPct val="110000"/>
              </a:lnSpc>
            </a:pPr>
            <a:r>
              <a:rPr lang="ro-RO" sz="1800" b="1" dirty="0"/>
              <a:t>0,5 pentru fiecare persoana în plus, adult sau copil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o-RO" b="1" dirty="0"/>
              <a:t> 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o-RO" b="1" dirty="0">
                <a:solidFill>
                  <a:schemeClr val="accent5"/>
                </a:solidFill>
              </a:rPr>
              <a:t>Venitul net lunar ajustat:</a:t>
            </a:r>
          </a:p>
          <a:p>
            <a:pPr>
              <a:lnSpc>
                <a:spcPct val="110000"/>
              </a:lnSpc>
            </a:pPr>
            <a:r>
              <a:rPr lang="ro-RO" b="1" dirty="0"/>
              <a:t>Venitul net lunar / dimensiunea familiei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o-RO" b="1" dirty="0"/>
              <a:t> </a:t>
            </a:r>
          </a:p>
          <a:p>
            <a:pPr marL="0" indent="0">
              <a:lnSpc>
                <a:spcPct val="110000"/>
              </a:lnSpc>
              <a:buNone/>
            </a:pPr>
            <a:endParaRPr lang="ro-RO" dirty="0"/>
          </a:p>
        </p:txBody>
      </p:sp>
      <p:pic>
        <p:nvPicPr>
          <p:cNvPr id="5" name="Picture 4" descr="Graph on document with pen">
            <a:extLst>
              <a:ext uri="{FF2B5EF4-FFF2-40B4-BE49-F238E27FC236}">
                <a16:creationId xmlns:a16="http://schemas.microsoft.com/office/drawing/2014/main" xmlns="" id="{FDEB6AF1-2467-CD78-99B2-6E69608D29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795" r="10072" b="-2"/>
          <a:stretch/>
        </p:blipFill>
        <p:spPr>
          <a:xfrm>
            <a:off x="8115300" y="2743200"/>
            <a:ext cx="4076701" cy="4114800"/>
          </a:xfrm>
          <a:prstGeom prst="rect">
            <a:avLst/>
          </a:prstGeom>
          <a:noFill/>
        </p:spPr>
      </p:pic>
      <p:sp>
        <p:nvSpPr>
          <p:cNvPr id="9" name="Date Placeholder 8">
            <a:extLst>
              <a:ext uri="{FF2B5EF4-FFF2-40B4-BE49-F238E27FC236}">
                <a16:creationId xmlns:a16="http://schemas.microsoft.com/office/drawing/2014/main" xmlns="" id="{2C656694-E8B8-4DAB-A4FD-23655A1F11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-1001475" y="1517536"/>
            <a:ext cx="2801123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E8C60573-8BA9-4F06-8BC5-309D58F96E5C}" type="datetime1">
              <a:rPr lang="en-US" smtClean="0"/>
              <a:pPr>
                <a:spcAft>
                  <a:spcPts val="600"/>
                </a:spcAft>
              </a:pPr>
              <a:t>1/17/2024</a:t>
            </a:fld>
            <a:endParaRPr lang="en-US"/>
          </a:p>
        </p:txBody>
      </p:sp>
      <p:sp>
        <p:nvSpPr>
          <p:cNvPr id="11" name="Footer Placeholder 9">
            <a:extLst>
              <a:ext uri="{FF2B5EF4-FFF2-40B4-BE49-F238E27FC236}">
                <a16:creationId xmlns:a16="http://schemas.microsoft.com/office/drawing/2014/main" xmlns="" id="{2C26A52E-FD03-472C-B2A6-1828C634D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10118764" y="4237870"/>
            <a:ext cx="3344053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Sample Footer Text</a:t>
            </a:r>
          </a:p>
        </p:txBody>
      </p:sp>
      <p:sp>
        <p:nvSpPr>
          <p:cNvPr id="13" name="Slide Number Placeholder 10">
            <a:extLst>
              <a:ext uri="{FF2B5EF4-FFF2-40B4-BE49-F238E27FC236}">
                <a16:creationId xmlns:a16="http://schemas.microsoft.com/office/drawing/2014/main" xmlns="" id="{1F03B11F-7EA0-4DD0-B80D-8B0E6DF73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28877" y="6319138"/>
            <a:ext cx="710647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38AB6432-E879-4FE7-87DD-5FEE9CC88187}" type="slidenum">
              <a:rPr lang="en-US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spcAft>
                  <a:spcPts val="600"/>
                </a:spcAft>
              </a:pPr>
              <a:t>6</a:t>
            </a:fld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1363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92D1E29-C6CC-8761-3DB7-E36776E12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2446215"/>
            <a:ext cx="4209562" cy="1977294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ro-RO" dirty="0"/>
              <a:t>Referitor la persoanele apte de muncă:</a:t>
            </a:r>
            <a:br>
              <a:rPr lang="ro-RO" dirty="0"/>
            </a:b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831BD67-8855-E0D1-3C9F-60D838C7C8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2333" y="685800"/>
            <a:ext cx="5949567" cy="5486399"/>
          </a:xfrm>
        </p:spPr>
        <p:txBody>
          <a:bodyPr anchor="ctr">
            <a:normAutofit/>
          </a:bodyPr>
          <a:lstStyle/>
          <a:p>
            <a:endParaRPr lang="ro-RO" sz="2000" b="1" dirty="0"/>
          </a:p>
          <a:p>
            <a:r>
              <a:rPr lang="ro-RO" sz="2000" b="1" dirty="0"/>
              <a:t>Solicitanții au obligația ca în termen de </a:t>
            </a:r>
            <a:r>
              <a:rPr lang="ro-RO" sz="2000" b="1" dirty="0">
                <a:solidFill>
                  <a:schemeClr val="accent5"/>
                </a:solidFill>
              </a:rPr>
              <a:t>3 luni de la depunerea cereri</a:t>
            </a:r>
            <a:r>
              <a:rPr lang="ro-RO" sz="2000" b="1" dirty="0"/>
              <a:t>i de acordare a VMI sa fie înregistrați la AJOFM ca persoane în căutarea unui loc de muncă</a:t>
            </a:r>
          </a:p>
          <a:p>
            <a:pPr marL="0" indent="0">
              <a:buNone/>
            </a:pPr>
            <a:endParaRPr lang="ro-RO" sz="2000" b="1" dirty="0"/>
          </a:p>
          <a:p>
            <a:r>
              <a:rPr lang="ro-RO" sz="2000" b="1" dirty="0"/>
              <a:t>SPAS-</a:t>
            </a:r>
            <a:r>
              <a:rPr lang="ro-RO" sz="2000" b="1" dirty="0" err="1"/>
              <a:t>ul</a:t>
            </a:r>
            <a:r>
              <a:rPr lang="ro-RO" sz="2000" b="1" dirty="0"/>
              <a:t> va trimite </a:t>
            </a:r>
            <a:r>
              <a:rPr lang="ro-RO" sz="2000" b="1" dirty="0">
                <a:solidFill>
                  <a:schemeClr val="accent5"/>
                </a:solidFill>
              </a:rPr>
              <a:t>lunar </a:t>
            </a:r>
            <a:r>
              <a:rPr lang="ro-RO" sz="2000" b="1" dirty="0"/>
              <a:t>lista persoanelor către AJOFM în vederea programării pentru înregistrare</a:t>
            </a:r>
          </a:p>
          <a:p>
            <a:pPr marL="0" indent="0">
              <a:buNone/>
            </a:pPr>
            <a:endParaRPr lang="ro-RO" sz="2000" b="1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xmlns="" id="{22F1CF70-07E6-4B36-8284-8ADE503992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-1001475" y="1517536"/>
            <a:ext cx="2801123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A2DD3222-08D1-4334-9F0A-9AFB9C7C753E}" type="datetime1">
              <a:rPr lang="en-US" smtClean="0"/>
              <a:pPr>
                <a:spcAft>
                  <a:spcPts val="600"/>
                </a:spcAft>
              </a:pPr>
              <a:t>1/17/2024</a:t>
            </a:fld>
            <a:endParaRPr lang="en-US"/>
          </a:p>
        </p:txBody>
      </p:sp>
      <p:sp>
        <p:nvSpPr>
          <p:cNvPr id="10" name="Footer Placeholder 8">
            <a:extLst>
              <a:ext uri="{FF2B5EF4-FFF2-40B4-BE49-F238E27FC236}">
                <a16:creationId xmlns:a16="http://schemas.microsoft.com/office/drawing/2014/main" xmlns="" id="{24D7EDF6-6DA1-4F25-84E4-C9A5F6F9E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10118764" y="4237870"/>
            <a:ext cx="3344053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/>
              <a:t>Sample Footer Text</a:t>
            </a:r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xmlns="" id="{00EA9EC1-B4C0-4B8E-A0C5-32E12DF93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28877" y="6319138"/>
            <a:ext cx="710647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CB43FFD5-6656-4C69-9CDD-D1B69A112D7A}" type="slidenum">
              <a:rPr lang="en-US" smtClean="0"/>
              <a:pPr>
                <a:spcAft>
                  <a:spcPts val="600"/>
                </a:spcAft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160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E9BD10-7999-82BC-11A2-2AE9DBAEF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1" y="2057400"/>
            <a:ext cx="2630854" cy="2647462"/>
          </a:xfrm>
        </p:spPr>
        <p:txBody>
          <a:bodyPr anchor="t">
            <a:normAutofit/>
          </a:bodyPr>
          <a:lstStyle/>
          <a:p>
            <a:r>
              <a:rPr lang="ro-RO" dirty="0"/>
              <a:t> </a:t>
            </a:r>
            <a:br>
              <a:rPr lang="ro-RO" dirty="0"/>
            </a:br>
            <a:r>
              <a:rPr lang="ro-RO" dirty="0"/>
              <a:t>Referitor la copii:</a:t>
            </a:r>
            <a:br>
              <a:rPr lang="ro-RO" dirty="0"/>
            </a:br>
            <a:endParaRPr lang="ro-R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1684669-B18D-43CB-AB68-C32D0DE674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4203" y="1250462"/>
            <a:ext cx="6687698" cy="4921737"/>
          </a:xfrm>
        </p:spPr>
        <p:txBody>
          <a:bodyPr>
            <a:normAutofit/>
          </a:bodyPr>
          <a:lstStyle/>
          <a:p>
            <a:endParaRPr lang="ro-RO" sz="2400" dirty="0"/>
          </a:p>
          <a:p>
            <a:endParaRPr lang="ro-RO" sz="2400" dirty="0"/>
          </a:p>
          <a:p>
            <a:endParaRPr lang="ro-RO" sz="2400" dirty="0"/>
          </a:p>
          <a:p>
            <a:r>
              <a:rPr lang="ro-RO" sz="2400" b="1" dirty="0"/>
              <a:t>La momentul depunerii cererii pentru obținerea VMI, copiii cu vârsta școlară trebuie sa fie </a:t>
            </a:r>
            <a:r>
              <a:rPr lang="ro-RO" sz="2400" b="1" dirty="0">
                <a:solidFill>
                  <a:schemeClr val="accent5"/>
                </a:solidFill>
              </a:rPr>
              <a:t>înregistrați ca elevi la o unitate școlară.</a:t>
            </a:r>
          </a:p>
          <a:p>
            <a:pPr marL="0" indent="0">
              <a:buNone/>
            </a:pPr>
            <a:endParaRPr lang="ro-RO" sz="2400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xmlns="" id="{22F1CF70-07E6-4B36-8284-8ADE503992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-1001475" y="1517536"/>
            <a:ext cx="2801123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A2DD3222-08D1-4334-9F0A-9AFB9C7C753E}" type="datetime1">
              <a:rPr lang="en-US" smtClean="0"/>
              <a:pPr>
                <a:spcAft>
                  <a:spcPts val="600"/>
                </a:spcAft>
              </a:pPr>
              <a:t>1/17/2024</a:t>
            </a:fld>
            <a:endParaRPr lang="en-US"/>
          </a:p>
        </p:txBody>
      </p:sp>
      <p:sp>
        <p:nvSpPr>
          <p:cNvPr id="10" name="Footer Placeholder 8">
            <a:extLst>
              <a:ext uri="{FF2B5EF4-FFF2-40B4-BE49-F238E27FC236}">
                <a16:creationId xmlns:a16="http://schemas.microsoft.com/office/drawing/2014/main" xmlns="" id="{24D7EDF6-6DA1-4F25-84E4-C9A5F6F9E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10118764" y="4237870"/>
            <a:ext cx="3344053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/>
              <a:t>Sample Footer Text</a:t>
            </a:r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xmlns="" id="{00EA9EC1-B4C0-4B8E-A0C5-32E12DF93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28877" y="6319138"/>
            <a:ext cx="710647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CB43FFD5-6656-4C69-9CDD-D1B69A112D7A}" type="slidenum">
              <a:rPr lang="en-US" smtClean="0"/>
              <a:pPr>
                <a:spcAft>
                  <a:spcPts val="600"/>
                </a:spcAft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292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3B22BC-2604-B5F5-7B60-498AA4DFA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dirty="0"/>
              <a:t>Referitor la situațiile care conduc la excludere:</a:t>
            </a:r>
            <a:br>
              <a:rPr lang="ro-RO" dirty="0"/>
            </a:br>
            <a:endParaRPr lang="ro-RO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xmlns="" id="{488DE58B-D7E2-08EA-0F3E-0C4635A833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2067316"/>
              </p:ext>
            </p:extLst>
          </p:nvPr>
        </p:nvGraphicFramePr>
        <p:xfrm>
          <a:off x="262466" y="1117599"/>
          <a:ext cx="11396135" cy="59605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84038577"/>
      </p:ext>
    </p:extLst>
  </p:cSld>
  <p:clrMapOvr>
    <a:masterClrMapping/>
  </p:clrMapOvr>
</p:sld>
</file>

<file path=ppt/theme/theme1.xml><?xml version="1.0" encoding="utf-8"?>
<a:theme xmlns:a="http://schemas.openxmlformats.org/drawingml/2006/main" name="EncaseVTI">
  <a:themeElements>
    <a:clrScheme name="AnalogousFromLightSeedLeftStep">
      <a:dk1>
        <a:srgbClr val="000000"/>
      </a:dk1>
      <a:lt1>
        <a:srgbClr val="FFFFFF"/>
      </a:lt1>
      <a:dk2>
        <a:srgbClr val="312441"/>
      </a:dk2>
      <a:lt2>
        <a:srgbClr val="E2E8E6"/>
      </a:lt2>
      <a:accent1>
        <a:srgbClr val="EE6E96"/>
      </a:accent1>
      <a:accent2>
        <a:srgbClr val="EB4EC0"/>
      </a:accent2>
      <a:accent3>
        <a:srgbClr val="DC6EEE"/>
      </a:accent3>
      <a:accent4>
        <a:srgbClr val="924EEB"/>
      </a:accent4>
      <a:accent5>
        <a:srgbClr val="716EEE"/>
      </a:accent5>
      <a:accent6>
        <a:srgbClr val="4E8CEB"/>
      </a:accent6>
      <a:hlink>
        <a:srgbClr val="568F7D"/>
      </a:hlink>
      <a:folHlink>
        <a:srgbClr val="7F7F7F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EncaseVTI" id="{C293990F-FDB3-4ED3-8175-FB79CE5A2A12}" vid="{A5662C19-271F-459F-B4ED-861A9823764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669</Words>
  <Application>Microsoft Office PowerPoint</Application>
  <PresentationFormat>Particularizare</PresentationFormat>
  <Paragraphs>80</Paragraphs>
  <Slides>12</Slides>
  <Notes>1</Notes>
  <HiddenSlides>0</HiddenSlides>
  <MMClips>0</MMClips>
  <ScaleCrop>false</ScaleCrop>
  <HeadingPairs>
    <vt:vector size="4" baseType="variant">
      <vt:variant>
        <vt:lpstr>Temă</vt:lpstr>
      </vt:variant>
      <vt:variant>
        <vt:i4>1</vt:i4>
      </vt:variant>
      <vt:variant>
        <vt:lpstr>Titluri diapozitive</vt:lpstr>
      </vt:variant>
      <vt:variant>
        <vt:i4>12</vt:i4>
      </vt:variant>
    </vt:vector>
  </HeadingPairs>
  <TitlesOfParts>
    <vt:vector size="13" baseType="lpstr">
      <vt:lpstr>EncaseVTI</vt:lpstr>
      <vt:lpstr>Prezentare PowerPoint</vt:lpstr>
      <vt:lpstr>Cadrul legislativ </vt:lpstr>
      <vt:lpstr>Când intră in vigoare? </vt:lpstr>
      <vt:lpstr>Efecte imediate </vt:lpstr>
      <vt:lpstr>Care sunt principalele modificări/noutăți ?</vt:lpstr>
      <vt:lpstr>Pe lângă acestea, mai avem: </vt:lpstr>
      <vt:lpstr>Referitor la persoanele apte de muncă: </vt:lpstr>
      <vt:lpstr>  Referitor la copii: </vt:lpstr>
      <vt:lpstr>Referitor la situațiile care conduc la excludere: </vt:lpstr>
      <vt:lpstr>Notă la situațiile care pot conduce la excludere:</vt:lpstr>
      <vt:lpstr>Cum se va realiza punerea în practică a legii? </vt:lpstr>
      <vt:lpstr>Multumesc pentru atenție!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Venitul minim de inserție</dc:title>
  <dc:creator>rosu cristian</dc:creator>
  <cp:lastModifiedBy>user</cp:lastModifiedBy>
  <cp:revision>12</cp:revision>
  <dcterms:created xsi:type="dcterms:W3CDTF">2023-09-12T08:23:04Z</dcterms:created>
  <dcterms:modified xsi:type="dcterms:W3CDTF">2024-01-17T06:22:25Z</dcterms:modified>
</cp:coreProperties>
</file>